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367" r:id="rId2"/>
    <p:sldId id="590" r:id="rId3"/>
    <p:sldId id="601" r:id="rId4"/>
    <p:sldId id="600" r:id="rId5"/>
    <p:sldId id="596" r:id="rId6"/>
    <p:sldId id="591" r:id="rId7"/>
    <p:sldId id="594" r:id="rId8"/>
    <p:sldId id="595" r:id="rId9"/>
    <p:sldId id="572" r:id="rId10"/>
    <p:sldId id="573" r:id="rId11"/>
    <p:sldId id="545" r:id="rId12"/>
    <p:sldId id="550" r:id="rId13"/>
    <p:sldId id="552" r:id="rId14"/>
    <p:sldId id="553" r:id="rId15"/>
    <p:sldId id="555" r:id="rId16"/>
    <p:sldId id="556" r:id="rId17"/>
    <p:sldId id="557" r:id="rId18"/>
    <p:sldId id="558" r:id="rId19"/>
    <p:sldId id="559" r:id="rId20"/>
    <p:sldId id="560" r:id="rId21"/>
    <p:sldId id="597" r:id="rId22"/>
    <p:sldId id="562" r:id="rId23"/>
    <p:sldId id="563" r:id="rId24"/>
    <p:sldId id="565" r:id="rId25"/>
    <p:sldId id="602" r:id="rId26"/>
    <p:sldId id="603" r:id="rId27"/>
    <p:sldId id="604" r:id="rId28"/>
    <p:sldId id="605" r:id="rId29"/>
    <p:sldId id="606" r:id="rId30"/>
    <p:sldId id="607" r:id="rId31"/>
    <p:sldId id="608" r:id="rId32"/>
    <p:sldId id="609" r:id="rId33"/>
    <p:sldId id="610" r:id="rId34"/>
    <p:sldId id="611" r:id="rId35"/>
    <p:sldId id="612" r:id="rId36"/>
    <p:sldId id="613" r:id="rId37"/>
    <p:sldId id="487" r:id="rId3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MS Mincho" pitchFamily="49" charset="-128"/>
        <a:ea typeface="+mn-ea"/>
        <a:cs typeface="Arial" pitchFamily="34" charset="0"/>
      </a:defRPr>
    </a:lvl1pPr>
    <a:lvl2pPr marL="457200" algn="l" rtl="0" fontAlgn="base">
      <a:spcBef>
        <a:spcPct val="0"/>
      </a:spcBef>
      <a:spcAft>
        <a:spcPct val="0"/>
      </a:spcAft>
      <a:defRPr sz="2400" kern="1200">
        <a:solidFill>
          <a:schemeClr val="tx1"/>
        </a:solidFill>
        <a:latin typeface="MS Mincho" pitchFamily="49" charset="-128"/>
        <a:ea typeface="+mn-ea"/>
        <a:cs typeface="Arial" pitchFamily="34" charset="0"/>
      </a:defRPr>
    </a:lvl2pPr>
    <a:lvl3pPr marL="914400" algn="l" rtl="0" fontAlgn="base">
      <a:spcBef>
        <a:spcPct val="0"/>
      </a:spcBef>
      <a:spcAft>
        <a:spcPct val="0"/>
      </a:spcAft>
      <a:defRPr sz="2400" kern="1200">
        <a:solidFill>
          <a:schemeClr val="tx1"/>
        </a:solidFill>
        <a:latin typeface="MS Mincho" pitchFamily="49" charset="-128"/>
        <a:ea typeface="+mn-ea"/>
        <a:cs typeface="Arial" pitchFamily="34" charset="0"/>
      </a:defRPr>
    </a:lvl3pPr>
    <a:lvl4pPr marL="1371600" algn="l" rtl="0" fontAlgn="base">
      <a:spcBef>
        <a:spcPct val="0"/>
      </a:spcBef>
      <a:spcAft>
        <a:spcPct val="0"/>
      </a:spcAft>
      <a:defRPr sz="2400" kern="1200">
        <a:solidFill>
          <a:schemeClr val="tx1"/>
        </a:solidFill>
        <a:latin typeface="MS Mincho" pitchFamily="49" charset="-128"/>
        <a:ea typeface="+mn-ea"/>
        <a:cs typeface="Arial" pitchFamily="34" charset="0"/>
      </a:defRPr>
    </a:lvl4pPr>
    <a:lvl5pPr marL="1828800" algn="l" rtl="0" fontAlgn="base">
      <a:spcBef>
        <a:spcPct val="0"/>
      </a:spcBef>
      <a:spcAft>
        <a:spcPct val="0"/>
      </a:spcAft>
      <a:defRPr sz="2400" kern="1200">
        <a:solidFill>
          <a:schemeClr val="tx1"/>
        </a:solidFill>
        <a:latin typeface="MS Mincho" pitchFamily="49" charset="-128"/>
        <a:ea typeface="+mn-ea"/>
        <a:cs typeface="Arial" pitchFamily="34" charset="0"/>
      </a:defRPr>
    </a:lvl5pPr>
    <a:lvl6pPr marL="2286000" algn="l" defTabSz="914400" rtl="0" eaLnBrk="1" latinLnBrk="0" hangingPunct="1">
      <a:defRPr sz="2400" kern="1200">
        <a:solidFill>
          <a:schemeClr val="tx1"/>
        </a:solidFill>
        <a:latin typeface="MS Mincho" pitchFamily="49" charset="-128"/>
        <a:ea typeface="+mn-ea"/>
        <a:cs typeface="Arial" pitchFamily="34" charset="0"/>
      </a:defRPr>
    </a:lvl6pPr>
    <a:lvl7pPr marL="2743200" algn="l" defTabSz="914400" rtl="0" eaLnBrk="1" latinLnBrk="0" hangingPunct="1">
      <a:defRPr sz="2400" kern="1200">
        <a:solidFill>
          <a:schemeClr val="tx1"/>
        </a:solidFill>
        <a:latin typeface="MS Mincho" pitchFamily="49" charset="-128"/>
        <a:ea typeface="+mn-ea"/>
        <a:cs typeface="Arial" pitchFamily="34" charset="0"/>
      </a:defRPr>
    </a:lvl7pPr>
    <a:lvl8pPr marL="3200400" algn="l" defTabSz="914400" rtl="0" eaLnBrk="1" latinLnBrk="0" hangingPunct="1">
      <a:defRPr sz="2400" kern="1200">
        <a:solidFill>
          <a:schemeClr val="tx1"/>
        </a:solidFill>
        <a:latin typeface="MS Mincho" pitchFamily="49" charset="-128"/>
        <a:ea typeface="+mn-ea"/>
        <a:cs typeface="Arial" pitchFamily="34" charset="0"/>
      </a:defRPr>
    </a:lvl8pPr>
    <a:lvl9pPr marL="3657600" algn="l" defTabSz="914400" rtl="0" eaLnBrk="1" latinLnBrk="0" hangingPunct="1">
      <a:defRPr sz="2400" kern="1200">
        <a:solidFill>
          <a:schemeClr val="tx1"/>
        </a:solidFill>
        <a:latin typeface="MS Mincho" pitchFamily="49" charset="-128"/>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00"/>
    <a:srgbClr val="FFCC99"/>
    <a:srgbClr val="000099"/>
    <a:srgbClr val="0033CC"/>
    <a:srgbClr val="CC3300"/>
    <a:srgbClr val="800000"/>
    <a:srgbClr val="EEF7F8"/>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8173" autoAdjust="0"/>
    <p:restoredTop sz="86617" autoAdjust="0"/>
  </p:normalViewPr>
  <p:slideViewPr>
    <p:cSldViewPr>
      <p:cViewPr varScale="1">
        <p:scale>
          <a:sx n="71" d="100"/>
          <a:sy n="71" d="100"/>
        </p:scale>
        <p:origin x="-94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4"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en-US"/>
          </a:p>
        </p:txBody>
      </p:sp>
      <p:sp>
        <p:nvSpPr>
          <p:cNvPr id="30617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en-US"/>
          </a:p>
        </p:txBody>
      </p:sp>
      <p:sp>
        <p:nvSpPr>
          <p:cNvPr id="30618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en-US"/>
          </a:p>
        </p:txBody>
      </p:sp>
      <p:sp>
        <p:nvSpPr>
          <p:cNvPr id="30618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mn-cs"/>
              </a:defRPr>
            </a:lvl1pPr>
          </a:lstStyle>
          <a:p>
            <a:pPr>
              <a:defRPr/>
            </a:pPr>
            <a:fld id="{6546BACB-89B1-4215-BB0D-EB826DDC3EAE}"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en-US"/>
          </a:p>
        </p:txBody>
      </p:sp>
      <p:sp>
        <p:nvSpPr>
          <p:cNvPr id="133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en-US"/>
          </a:p>
        </p:txBody>
      </p:sp>
      <p:sp>
        <p:nvSpPr>
          <p:cNvPr id="16388" name="Rectangle 4"/>
          <p:cNvSpPr>
            <a:spLocks noGrp="1"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en-US"/>
          </a:p>
        </p:txBody>
      </p:sp>
      <p:sp>
        <p:nvSpPr>
          <p:cNvPr id="133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mn-cs"/>
              </a:defRPr>
            </a:lvl1pPr>
          </a:lstStyle>
          <a:p>
            <a:pPr>
              <a:defRPr/>
            </a:pPr>
            <a:fld id="{F5794F0E-C116-4718-90CE-A3743E427698}" type="slidenum">
              <a:rPr lang="ar-SA"/>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p>
            <a:fld id="{DD783EF5-D94C-46DE-94FE-197307F9799A}" type="slidenum">
              <a:rPr lang="ar-SA" smtClean="0">
                <a:latin typeface="Arial" pitchFamily="34" charset="0"/>
              </a:rPr>
              <a:pPr/>
              <a:t>1</a:t>
            </a:fld>
            <a:endParaRPr lang="en-US" smtClean="0">
              <a:latin typeface="Arial" pitchFamily="34" charset="0"/>
              <a:cs typeface="Arial" pitchFamily="34" charset="0"/>
            </a:endParaRPr>
          </a:p>
        </p:txBody>
      </p:sp>
      <p:sp>
        <p:nvSpPr>
          <p:cNvPr id="19458" name="Rectangle 2"/>
          <p:cNvSpPr>
            <a:spLocks noGrp="1" noRo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a:ln/>
        </p:spPr>
      </p:sp>
      <p:sp>
        <p:nvSpPr>
          <p:cNvPr id="43010"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43011" name="Slide Number Placeholder 3"/>
          <p:cNvSpPr>
            <a:spLocks noGrp="1"/>
          </p:cNvSpPr>
          <p:nvPr>
            <p:ph type="sldNum" sz="quarter" idx="5"/>
          </p:nvPr>
        </p:nvSpPr>
        <p:spPr>
          <a:noFill/>
        </p:spPr>
        <p:txBody>
          <a:bodyPr/>
          <a:lstStyle/>
          <a:p>
            <a:fld id="{46D4BECB-4B31-4DC5-B6F8-21F68486CD8F}" type="slidenum">
              <a:rPr lang="ar-SA" smtClean="0">
                <a:latin typeface="Arial" pitchFamily="34" charset="0"/>
              </a:rPr>
              <a:pPr/>
              <a:t>13</a:t>
            </a:fld>
            <a:endParaRPr lang="en-US" smtClean="0">
              <a:latin typeface="Arial" pitchFamily="34" charset="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a:ln/>
        </p:spPr>
      </p:sp>
      <p:sp>
        <p:nvSpPr>
          <p:cNvPr id="45058"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45059" name="Slide Number Placeholder 3"/>
          <p:cNvSpPr>
            <a:spLocks noGrp="1"/>
          </p:cNvSpPr>
          <p:nvPr>
            <p:ph type="sldNum" sz="quarter" idx="5"/>
          </p:nvPr>
        </p:nvSpPr>
        <p:spPr>
          <a:noFill/>
        </p:spPr>
        <p:txBody>
          <a:bodyPr/>
          <a:lstStyle/>
          <a:p>
            <a:fld id="{70836501-DBC3-4320-B2D1-917EC49F47B5}" type="slidenum">
              <a:rPr lang="ar-SA" smtClean="0">
                <a:latin typeface="Arial" pitchFamily="34" charset="0"/>
              </a:rPr>
              <a:pPr/>
              <a:t>14</a:t>
            </a:fld>
            <a:endParaRPr lang="en-US" smtClean="0">
              <a:latin typeface="Arial" pitchFamily="34" charset="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a:ln/>
        </p:spPr>
      </p:sp>
      <p:sp>
        <p:nvSpPr>
          <p:cNvPr id="47106"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47107" name="Slide Number Placeholder 3"/>
          <p:cNvSpPr>
            <a:spLocks noGrp="1"/>
          </p:cNvSpPr>
          <p:nvPr>
            <p:ph type="sldNum" sz="quarter" idx="5"/>
          </p:nvPr>
        </p:nvSpPr>
        <p:spPr>
          <a:noFill/>
        </p:spPr>
        <p:txBody>
          <a:bodyPr/>
          <a:lstStyle/>
          <a:p>
            <a:fld id="{E0F99123-1A19-4CC6-9244-6A857FE10210}" type="slidenum">
              <a:rPr lang="ar-SA" smtClean="0">
                <a:latin typeface="Arial" pitchFamily="34" charset="0"/>
              </a:rPr>
              <a:pPr/>
              <a:t>15</a:t>
            </a:fld>
            <a:endParaRPr lang="en-US" smtClean="0">
              <a:latin typeface="Arial" pitchFamily="34" charset="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49155" name="Slide Number Placeholder 3"/>
          <p:cNvSpPr>
            <a:spLocks noGrp="1"/>
          </p:cNvSpPr>
          <p:nvPr>
            <p:ph type="sldNum" sz="quarter" idx="5"/>
          </p:nvPr>
        </p:nvSpPr>
        <p:spPr>
          <a:noFill/>
        </p:spPr>
        <p:txBody>
          <a:bodyPr/>
          <a:lstStyle/>
          <a:p>
            <a:fld id="{D2F7BAAA-7D80-4B9B-AB11-27D1F832DB89}" type="slidenum">
              <a:rPr lang="ar-SA" smtClean="0">
                <a:latin typeface="Arial" pitchFamily="34" charset="0"/>
              </a:rPr>
              <a:pPr/>
              <a:t>16</a:t>
            </a:fld>
            <a:endParaRPr lang="en-US" smtClean="0">
              <a:latin typeface="Arial" pitchFamily="34" charset="0"/>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51203" name="Slide Number Placeholder 3"/>
          <p:cNvSpPr>
            <a:spLocks noGrp="1"/>
          </p:cNvSpPr>
          <p:nvPr>
            <p:ph type="sldNum" sz="quarter" idx="5"/>
          </p:nvPr>
        </p:nvSpPr>
        <p:spPr>
          <a:noFill/>
        </p:spPr>
        <p:txBody>
          <a:bodyPr/>
          <a:lstStyle/>
          <a:p>
            <a:fld id="{F9076294-6C54-4D93-BD98-D504084453B4}" type="slidenum">
              <a:rPr lang="ar-SA" smtClean="0">
                <a:latin typeface="Arial" pitchFamily="34" charset="0"/>
              </a:rPr>
              <a:pPr/>
              <a:t>17</a:t>
            </a:fld>
            <a:endParaRPr lang="en-US" smtClean="0">
              <a:latin typeface="Arial" pitchFamily="34" charset="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53251" name="Slide Number Placeholder 3"/>
          <p:cNvSpPr>
            <a:spLocks noGrp="1"/>
          </p:cNvSpPr>
          <p:nvPr>
            <p:ph type="sldNum" sz="quarter" idx="5"/>
          </p:nvPr>
        </p:nvSpPr>
        <p:spPr>
          <a:noFill/>
        </p:spPr>
        <p:txBody>
          <a:bodyPr/>
          <a:lstStyle/>
          <a:p>
            <a:fld id="{899A5999-C442-4E54-AEF8-3B77D483AC83}" type="slidenum">
              <a:rPr lang="ar-SA" smtClean="0">
                <a:latin typeface="Arial" pitchFamily="34" charset="0"/>
              </a:rPr>
              <a:pPr/>
              <a:t>18</a:t>
            </a:fld>
            <a:endParaRPr lang="en-US" smtClean="0">
              <a:latin typeface="Arial" pitchFamily="34" charset="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5B94F97E-761D-4155-963E-9DDA02006C98}" type="slidenum">
              <a:rPr lang="ar-SA" smtClean="0">
                <a:latin typeface="Arial" pitchFamily="34" charset="0"/>
              </a:rPr>
              <a:pPr/>
              <a:t>19</a:t>
            </a:fld>
            <a:endParaRPr lang="en-US" smtClean="0">
              <a:latin typeface="Arial" pitchFamily="34" charset="0"/>
              <a:cs typeface="Arial" pitchFamily="34" charset="0"/>
            </a:endParaRPr>
          </a:p>
        </p:txBody>
      </p:sp>
      <p:sp>
        <p:nvSpPr>
          <p:cNvPr id="56323" name="Rectangle 2"/>
          <p:cNvSpPr>
            <a:spLocks noGrp="1" noRot="1" noChangeArrowheads="1" noTextEdit="1"/>
          </p:cNvSpPr>
          <p:nvPr>
            <p:ph type="sldImg"/>
          </p:nvPr>
        </p:nvSpPr>
        <p:spPr>
          <a:xfrm>
            <a:off x="1144588" y="685800"/>
            <a:ext cx="4572000" cy="3429000"/>
          </a:xfrm>
          <a:ln/>
        </p:spPr>
      </p:sp>
      <p:sp>
        <p:nvSpPr>
          <p:cNvPr id="56324" name="Rectangle 3"/>
          <p:cNvSpPr>
            <a:spLocks noGrp="1" noChangeArrowheads="1"/>
          </p:cNvSpPr>
          <p:nvPr>
            <p:ph type="body" idx="1"/>
          </p:nvPr>
        </p:nvSpPr>
        <p:spPr>
          <a:xfrm>
            <a:off x="685800" y="4343400"/>
            <a:ext cx="5486400" cy="4116388"/>
          </a:xfrm>
          <a:noFill/>
          <a:ln/>
        </p:spPr>
        <p:txBody>
          <a:bodyPr wrap="none" anchor="ctr"/>
          <a:lstStyle/>
          <a:p>
            <a:pPr eaLnBrk="1" hangingPunct="1"/>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8370"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58371" name="Slide Number Placeholder 3"/>
          <p:cNvSpPr>
            <a:spLocks noGrp="1"/>
          </p:cNvSpPr>
          <p:nvPr>
            <p:ph type="sldNum" sz="quarter" idx="5"/>
          </p:nvPr>
        </p:nvSpPr>
        <p:spPr>
          <a:noFill/>
        </p:spPr>
        <p:txBody>
          <a:bodyPr/>
          <a:lstStyle/>
          <a:p>
            <a:fld id="{91A0685D-2D49-41E7-A8B6-7976A681B2AE}" type="slidenum">
              <a:rPr lang="ar-SA" smtClean="0">
                <a:latin typeface="Arial" pitchFamily="34" charset="0"/>
              </a:rPr>
              <a:pPr/>
              <a:t>20</a:t>
            </a:fld>
            <a:endParaRPr lang="en-US" smtClean="0">
              <a:latin typeface="Arial" pitchFamily="34" charset="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a:ln/>
        </p:spPr>
      </p:sp>
      <p:sp>
        <p:nvSpPr>
          <p:cNvPr id="61442"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61443" name="Slide Number Placeholder 3"/>
          <p:cNvSpPr>
            <a:spLocks noGrp="1"/>
          </p:cNvSpPr>
          <p:nvPr>
            <p:ph type="sldNum" sz="quarter" idx="5"/>
          </p:nvPr>
        </p:nvSpPr>
        <p:spPr>
          <a:noFill/>
        </p:spPr>
        <p:txBody>
          <a:bodyPr/>
          <a:lstStyle/>
          <a:p>
            <a:fld id="{9BDB51D0-8996-4335-B95E-98CE8D117243}" type="slidenum">
              <a:rPr lang="ar-SA" smtClean="0">
                <a:latin typeface="Arial" pitchFamily="34" charset="0"/>
              </a:rPr>
              <a:pPr/>
              <a:t>22</a:t>
            </a:fld>
            <a:endParaRPr lang="en-US" smtClean="0">
              <a:latin typeface="Arial" pitchFamily="34" charset="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ln/>
        </p:spPr>
      </p:sp>
      <p:sp>
        <p:nvSpPr>
          <p:cNvPr id="63490"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63491" name="Slide Number Placeholder 3"/>
          <p:cNvSpPr>
            <a:spLocks noGrp="1"/>
          </p:cNvSpPr>
          <p:nvPr>
            <p:ph type="sldNum" sz="quarter" idx="5"/>
          </p:nvPr>
        </p:nvSpPr>
        <p:spPr>
          <a:noFill/>
        </p:spPr>
        <p:txBody>
          <a:bodyPr/>
          <a:lstStyle/>
          <a:p>
            <a:fld id="{348BE8D6-9465-47C8-84DB-CB036EBAC4A5}" type="slidenum">
              <a:rPr lang="ar-SA" smtClean="0">
                <a:latin typeface="Arial" pitchFamily="34" charset="0"/>
              </a:rPr>
              <a:pPr/>
              <a:t>23</a:t>
            </a:fld>
            <a:endParaRPr lang="en-US" smtClean="0">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ln/>
        </p:spPr>
      </p:sp>
      <p:sp>
        <p:nvSpPr>
          <p:cNvPr id="21506"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21507" name="Slide Number Placeholder 3"/>
          <p:cNvSpPr>
            <a:spLocks noGrp="1"/>
          </p:cNvSpPr>
          <p:nvPr>
            <p:ph type="sldNum" sz="quarter" idx="5"/>
          </p:nvPr>
        </p:nvSpPr>
        <p:spPr>
          <a:noFill/>
        </p:spPr>
        <p:txBody>
          <a:bodyPr/>
          <a:lstStyle/>
          <a:p>
            <a:fld id="{AA906D85-0107-4E45-BAB4-12F1165C3085}" type="slidenum">
              <a:rPr lang="ar-SA" smtClean="0">
                <a:latin typeface="Arial" pitchFamily="34" charset="0"/>
              </a:rPr>
              <a:pPr/>
              <a:t>2</a:t>
            </a:fld>
            <a:endParaRPr lang="en-US" smtClean="0">
              <a:latin typeface="Arial" pitchFamily="34" charset="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a:lstStyle/>
          <a:p>
            <a:fld id="{497B47DB-5260-49F0-B6C5-0F1DC68D77E2}" type="slidenum">
              <a:rPr lang="ar-SA" smtClean="0">
                <a:latin typeface="Arial" pitchFamily="34" charset="0"/>
              </a:rPr>
              <a:pPr/>
              <a:t>24</a:t>
            </a:fld>
            <a:endParaRPr lang="en-US" smtClean="0">
              <a:latin typeface="Arial" pitchFamily="34" charset="0"/>
              <a:cs typeface="Arial" pitchFamily="34" charset="0"/>
            </a:endParaRPr>
          </a:p>
        </p:txBody>
      </p:sp>
      <p:sp>
        <p:nvSpPr>
          <p:cNvPr id="67586" name="Rectangle 2"/>
          <p:cNvSpPr>
            <a:spLocks noGrp="1" noRot="1" noChangeArrowheads="1" noTextEdit="1"/>
          </p:cNvSpPr>
          <p:nvPr>
            <p:ph type="sldImg"/>
          </p:nvPr>
        </p:nvSpPr>
        <p:spPr>
          <a:xfrm>
            <a:off x="1144588" y="685800"/>
            <a:ext cx="4572000" cy="3429000"/>
          </a:xfrm>
          <a:ln/>
        </p:spPr>
      </p:sp>
      <p:sp>
        <p:nvSpPr>
          <p:cNvPr id="67587" name="Rectangle 3"/>
          <p:cNvSpPr>
            <a:spLocks noGrp="1" noChangeArrowheads="1"/>
          </p:cNvSpPr>
          <p:nvPr>
            <p:ph type="body" idx="1"/>
          </p:nvPr>
        </p:nvSpPr>
        <p:spPr>
          <a:noFill/>
          <a:ln/>
        </p:spPr>
        <p:txBody>
          <a:bodyPr/>
          <a:lstStyle/>
          <a:p>
            <a:pPr eaLnBrk="1" hangingPunct="1"/>
            <a:r>
              <a:rPr lang="en-US" smtClean="0">
                <a:latin typeface="Arial" pitchFamily="34" charset="0"/>
              </a:rPr>
              <a:t>Viability will mean 9 to 12 industrial zones all along the west bank. Because of the wall and the roads palestine will lose most of it’s agricultural lands and water. That will lead to a total economic destruction and food insecure. The world bank respond was to build these jewish zones and provide it with a cheap slavery palestinian workers instead of ending occupation. The palestinian community will be totally changed from an independent farming community to a slavery workers community depending totally on occupation. 3 industrial zones are under construction. One in Jalama (J) funded by the German government, Tulkarem (T) funded by the USAID and Tarqomiya (T south) funded by the world bank.</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19174795-4CD7-4FA0-AD90-9525E52DABDF}" type="slidenum">
              <a:rPr lang="ar-SA">
                <a:latin typeface="Arial" pitchFamily="34" charset="0"/>
              </a:rPr>
              <a:pPr/>
              <a:t>25</a:t>
            </a:fld>
            <a:endParaRPr lang="en-US">
              <a:latin typeface="Arial" pitchFamily="34" charset="0"/>
            </a:endParaRPr>
          </a:p>
        </p:txBody>
      </p:sp>
      <p:sp>
        <p:nvSpPr>
          <p:cNvPr id="76803" name="Rectangle 2"/>
          <p:cNvSpPr>
            <a:spLocks noRo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r>
              <a:rPr lang="en-US" smtClean="0">
                <a:latin typeface="Arial" pitchFamily="34" charset="0"/>
              </a:rPr>
              <a:t>Most of the “ideas” was imported from the apartheid regime of south Africa. The ghettos, the industrial zone and even an idea of “pre-paid system”  for water and electricity was taken from there. What will be left from palestine is 12.5% and it is almost what was given to the Africans in south africa.</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1F167953-B86B-4865-AEAD-12D933684875}" type="slidenum">
              <a:rPr lang="ar-SA">
                <a:latin typeface="Arial" pitchFamily="34" charset="0"/>
              </a:rPr>
              <a:pPr/>
              <a:t>26</a:t>
            </a:fld>
            <a:endParaRPr lang="en-US">
              <a:latin typeface="Arial" pitchFamily="34" charset="0"/>
            </a:endParaRPr>
          </a:p>
        </p:txBody>
      </p:sp>
      <p:sp>
        <p:nvSpPr>
          <p:cNvPr id="77827" name="Rectangle 2"/>
          <p:cNvSpPr>
            <a:spLocks noRo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r>
              <a:rPr lang="en-US" smtClean="0">
                <a:latin typeface="Arial" pitchFamily="34" charset="0"/>
              </a:rPr>
              <a:t>also., the ID system and car plates was taken from south africa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07AF5193-1E49-4AD2-A3DF-5832A372E3A3}" type="slidenum">
              <a:rPr lang="ar-SA">
                <a:latin typeface="Arial" pitchFamily="34" charset="0"/>
              </a:rPr>
              <a:pPr/>
              <a:t>27</a:t>
            </a:fld>
            <a:endParaRPr lang="en-US">
              <a:latin typeface="Arial" pitchFamily="34" charset="0"/>
            </a:endParaRPr>
          </a:p>
        </p:txBody>
      </p:sp>
      <p:sp>
        <p:nvSpPr>
          <p:cNvPr id="78851" name="Rectangle 2"/>
          <p:cNvSpPr>
            <a:spLocks noRo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F29EEDA2-616B-4DBA-BAAA-2E25D4DE639A}" type="slidenum">
              <a:rPr lang="ar-SA">
                <a:latin typeface="Arial" pitchFamily="34" charset="0"/>
              </a:rPr>
              <a:pPr/>
              <a:t>28</a:t>
            </a:fld>
            <a:endParaRPr lang="en-US">
              <a:latin typeface="Arial" pitchFamily="34" charset="0"/>
            </a:endParaRPr>
          </a:p>
        </p:txBody>
      </p:sp>
      <p:sp>
        <p:nvSpPr>
          <p:cNvPr id="79875" name="Rectangle 2"/>
          <p:cNvSpPr>
            <a:spLocks noRo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80900" name="Slide Number Placeholder 3"/>
          <p:cNvSpPr>
            <a:spLocks noGrp="1"/>
          </p:cNvSpPr>
          <p:nvPr>
            <p:ph type="sldNum" sz="quarter" idx="5"/>
          </p:nvPr>
        </p:nvSpPr>
        <p:spPr>
          <a:noFill/>
        </p:spPr>
        <p:txBody>
          <a:bodyPr/>
          <a:lstStyle/>
          <a:p>
            <a:fld id="{BFF103B5-7F27-4CDD-9382-BDBC7B0ADB76}" type="slidenum">
              <a:rPr lang="ar-SA">
                <a:latin typeface="Arial" pitchFamily="34" charset="0"/>
              </a:rPr>
              <a:pPr/>
              <a:t>29</a:t>
            </a:fld>
            <a:endParaRPr lang="en-US">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7093A91D-AC9F-4F3E-8145-174C9420578E}" type="slidenum">
              <a:rPr lang="ar-SA">
                <a:latin typeface="Arial" pitchFamily="34" charset="0"/>
              </a:rPr>
              <a:pPr/>
              <a:t>30</a:t>
            </a:fld>
            <a:endParaRPr lang="en-US">
              <a:latin typeface="Arial" pitchFamily="34" charset="0"/>
            </a:endParaRPr>
          </a:p>
        </p:txBody>
      </p:sp>
      <p:sp>
        <p:nvSpPr>
          <p:cNvPr id="81923" name="Rectangle 2"/>
          <p:cNvSpPr>
            <a:spLocks noRo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82948" name="Slide Number Placeholder 3"/>
          <p:cNvSpPr>
            <a:spLocks noGrp="1"/>
          </p:cNvSpPr>
          <p:nvPr>
            <p:ph type="sldNum" sz="quarter" idx="5"/>
          </p:nvPr>
        </p:nvSpPr>
        <p:spPr>
          <a:noFill/>
        </p:spPr>
        <p:txBody>
          <a:bodyPr/>
          <a:lstStyle/>
          <a:p>
            <a:fld id="{D9452EBD-CBC8-41E5-A985-5D0D93BB4B5D}" type="slidenum">
              <a:rPr lang="ar-SA">
                <a:latin typeface="Arial" pitchFamily="34" charset="0"/>
              </a:rPr>
              <a:pPr/>
              <a:t>31</a:t>
            </a:fld>
            <a:endParaRPr lang="en-US">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83972" name="Slide Number Placeholder 3"/>
          <p:cNvSpPr>
            <a:spLocks noGrp="1"/>
          </p:cNvSpPr>
          <p:nvPr>
            <p:ph type="sldNum" sz="quarter" idx="5"/>
          </p:nvPr>
        </p:nvSpPr>
        <p:spPr>
          <a:noFill/>
        </p:spPr>
        <p:txBody>
          <a:bodyPr/>
          <a:lstStyle/>
          <a:p>
            <a:fld id="{147198E4-DE2A-4C5C-9D2E-90653E6DFC59}" type="slidenum">
              <a:rPr lang="ar-SA">
                <a:latin typeface="Arial" pitchFamily="34" charset="0"/>
              </a:rPr>
              <a:pPr/>
              <a:t>32</a:t>
            </a:fld>
            <a:endParaRPr lang="en-US">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DFE7E23D-0A69-4CBC-A6FA-780FADA1DEC7}" type="slidenum">
              <a:rPr lang="ar-SA">
                <a:latin typeface="Arial" pitchFamily="34" charset="0"/>
              </a:rPr>
              <a:pPr/>
              <a:t>33</a:t>
            </a:fld>
            <a:endParaRPr lang="en-US">
              <a:latin typeface="Arial" pitchFamily="34" charset="0"/>
            </a:endParaRPr>
          </a:p>
        </p:txBody>
      </p:sp>
      <p:sp>
        <p:nvSpPr>
          <p:cNvPr id="84995" name="Rectangle 2"/>
          <p:cNvSpPr>
            <a:spLocks noRo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p>
            <a:fld id="{11726DE9-F5A0-4B04-B890-0635A2BC81E2}" type="slidenum">
              <a:rPr lang="ar-SA" smtClean="0">
                <a:latin typeface="Arial" pitchFamily="34" charset="0"/>
              </a:rPr>
              <a:pPr/>
              <a:t>6</a:t>
            </a:fld>
            <a:endParaRPr lang="en-US" smtClean="0">
              <a:latin typeface="Arial" pitchFamily="34" charset="0"/>
              <a:cs typeface="Arial" pitchFamily="34" charset="0"/>
            </a:endParaRPr>
          </a:p>
        </p:txBody>
      </p:sp>
      <p:sp>
        <p:nvSpPr>
          <p:cNvPr id="26626" name="Rectangle 2"/>
          <p:cNvSpPr>
            <a:spLocks noGrp="1" noRot="1" noChangeArrowheads="1" noTextEdit="1"/>
          </p:cNvSpPr>
          <p:nvPr>
            <p:ph type="sldImg"/>
          </p:nvPr>
        </p:nvSpPr>
        <p:spPr>
          <a:xfrm>
            <a:off x="1144588" y="685800"/>
            <a:ext cx="4572000" cy="3429000"/>
          </a:xfrm>
          <a:ln/>
        </p:spPr>
      </p:sp>
      <p:sp>
        <p:nvSpPr>
          <p:cNvPr id="26627" name="Rectangle 3"/>
          <p:cNvSpPr>
            <a:spLocks noGrp="1" noChangeArrowheads="1"/>
          </p:cNvSpPr>
          <p:nvPr>
            <p:ph type="body" idx="1"/>
          </p:nvPr>
        </p:nvSpPr>
        <p:spPr>
          <a:noFill/>
          <a:ln/>
        </p:spPr>
        <p:txBody>
          <a:bodyPr/>
          <a:lstStyle/>
          <a:p>
            <a:pPr eaLnBrk="1" hangingPunct="1"/>
            <a:r>
              <a:rPr lang="en-US" smtClean="0">
                <a:latin typeface="Arial" pitchFamily="34" charset="0"/>
              </a:rPr>
              <a:t>In maps we shows all the paln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4D2AB954-4D42-448D-81CA-4C410C4A6DC3}" type="slidenum">
              <a:rPr lang="ar-SA">
                <a:latin typeface="Arial" pitchFamily="34" charset="0"/>
              </a:rPr>
              <a:pPr/>
              <a:t>34</a:t>
            </a:fld>
            <a:endParaRPr lang="en-US">
              <a:latin typeface="Arial" pitchFamily="34" charset="0"/>
            </a:endParaRPr>
          </a:p>
        </p:txBody>
      </p:sp>
      <p:sp>
        <p:nvSpPr>
          <p:cNvPr id="86019" name="Rectangle 2"/>
          <p:cNvSpPr>
            <a:spLocks noRo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87044" name="Slide Number Placeholder 3"/>
          <p:cNvSpPr>
            <a:spLocks noGrp="1"/>
          </p:cNvSpPr>
          <p:nvPr>
            <p:ph type="sldNum" sz="quarter" idx="5"/>
          </p:nvPr>
        </p:nvSpPr>
        <p:spPr>
          <a:noFill/>
        </p:spPr>
        <p:txBody>
          <a:bodyPr/>
          <a:lstStyle/>
          <a:p>
            <a:fld id="{639A224D-59C6-45FA-8ACA-3F71730DA401}" type="slidenum">
              <a:rPr lang="ar-SA">
                <a:latin typeface="Arial" pitchFamily="34" charset="0"/>
              </a:rPr>
              <a:pPr/>
              <a:t>35</a:t>
            </a:fld>
            <a:endParaRPr lang="en-US">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BA3F76D0-C7C3-4B40-8911-FFEBC42DC2CB}" type="slidenum">
              <a:rPr lang="ar-SA">
                <a:latin typeface="Arial" pitchFamily="34" charset="0"/>
              </a:rPr>
              <a:pPr/>
              <a:t>36</a:t>
            </a:fld>
            <a:endParaRPr lang="en-US">
              <a:latin typeface="Arial" pitchFamily="34" charset="0"/>
            </a:endParaRPr>
          </a:p>
        </p:txBody>
      </p:sp>
      <p:sp>
        <p:nvSpPr>
          <p:cNvPr id="88067" name="Rectangle 2"/>
          <p:cNvSpPr>
            <a:spLocks noRo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en-US" smtClean="0">
                <a:latin typeface="Arial" pitchFamily="34" charset="0"/>
              </a:rPr>
              <a:t>For any updates for the presentation, please contact PENGON or visit our website.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p:spPr>
        <p:txBody>
          <a:bodyPr/>
          <a:lstStyle/>
          <a:p>
            <a:fld id="{1C718768-A313-4CC1-A68F-D0458279C568}" type="slidenum">
              <a:rPr lang="ar-SA" smtClean="0">
                <a:latin typeface="Arial" pitchFamily="34" charset="0"/>
              </a:rPr>
              <a:pPr/>
              <a:t>37</a:t>
            </a:fld>
            <a:endParaRPr lang="en-US" smtClean="0">
              <a:latin typeface="Arial" pitchFamily="34" charset="0"/>
              <a:cs typeface="Arial" pitchFamily="34" charset="0"/>
            </a:endParaRPr>
          </a:p>
        </p:txBody>
      </p:sp>
      <p:sp>
        <p:nvSpPr>
          <p:cNvPr id="81922" name="Rectangle 2"/>
          <p:cNvSpPr>
            <a:spLocks noGrp="1" noRot="1" noChangeArrowheads="1" noTextEdit="1"/>
          </p:cNvSpPr>
          <p:nvPr>
            <p:ph type="sldImg"/>
          </p:nvPr>
        </p:nvSpPr>
        <p:spPr>
          <a:ln/>
        </p:spPr>
      </p:sp>
      <p:sp>
        <p:nvSpPr>
          <p:cNvPr id="81923" name="Rectangle 3"/>
          <p:cNvSpPr>
            <a:spLocks noGrp="1" noChangeArrowheads="1"/>
          </p:cNvSpPr>
          <p:nvPr>
            <p:ph type="body" idx="1"/>
          </p:nvPr>
        </p:nvSpPr>
        <p:spPr>
          <a:noFill/>
          <a:ln/>
        </p:spPr>
        <p:txBody>
          <a:bodyPr/>
          <a:lstStyle/>
          <a:p>
            <a:pPr eaLnBrk="1" hangingPunct="1"/>
            <a:r>
              <a:rPr lang="en-US" smtClean="0">
                <a:latin typeface="Arial" pitchFamily="34" charset="0"/>
              </a:rPr>
              <a:t>For any updates for the presentation, please contact PENGON or visit our website.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fld id="{66B87A48-1A86-42D6-B5F7-504C83B97858}" type="slidenum">
              <a:rPr lang="ar-SA" smtClean="0">
                <a:latin typeface="Arial" pitchFamily="34" charset="0"/>
              </a:rPr>
              <a:pPr/>
              <a:t>7</a:t>
            </a:fld>
            <a:endParaRPr lang="en-US" smtClean="0">
              <a:latin typeface="Arial" pitchFamily="34" charset="0"/>
              <a:cs typeface="Arial" pitchFamily="34" charset="0"/>
            </a:endParaRPr>
          </a:p>
        </p:txBody>
      </p:sp>
      <p:sp>
        <p:nvSpPr>
          <p:cNvPr id="28674" name="Rectangle 2"/>
          <p:cNvSpPr>
            <a:spLocks noGrp="1" noRot="1" noChangeArrowheads="1" noTextEdit="1"/>
          </p:cNvSpPr>
          <p:nvPr>
            <p:ph type="sldImg"/>
          </p:nvPr>
        </p:nvSpPr>
        <p:spPr>
          <a:xfrm>
            <a:off x="1144588" y="685800"/>
            <a:ext cx="4572000" cy="3429000"/>
          </a:xfrm>
          <a:ln/>
        </p:spPr>
      </p:sp>
      <p:sp>
        <p:nvSpPr>
          <p:cNvPr id="28675" name="Rectangle 3"/>
          <p:cNvSpPr>
            <a:spLocks noGrp="1" noChangeArrowheads="1"/>
          </p:cNvSpPr>
          <p:nvPr>
            <p:ph type="body" idx="1"/>
          </p:nvPr>
        </p:nvSpPr>
        <p:spPr>
          <a:noFill/>
          <a:ln/>
        </p:spPr>
        <p:txBody>
          <a:bodyPr/>
          <a:lstStyle/>
          <a:p>
            <a:pPr eaLnBrk="1" hangingPunct="1"/>
            <a:r>
              <a:rPr lang="en-US" smtClean="0">
                <a:latin typeface="Arial" pitchFamily="34" charset="0"/>
              </a:rPr>
              <a:t>Then in 1983 they started the jewish only by-pass roads. 500km of roads networks totally cut the westbank into slides and provided settlements with contiguity. Then the zionist project was developed in 2000 by the wall insuring sustainability of occupations and settlements. In 2003 bush, israel, UN and the world started talking about a “viable” Palestinian state with “contiguity”. WHY?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30723" name="Slide Number Placeholder 3"/>
          <p:cNvSpPr>
            <a:spLocks noGrp="1"/>
          </p:cNvSpPr>
          <p:nvPr>
            <p:ph type="sldNum" sz="quarter" idx="5"/>
          </p:nvPr>
        </p:nvSpPr>
        <p:spPr>
          <a:noFill/>
        </p:spPr>
        <p:txBody>
          <a:bodyPr/>
          <a:lstStyle/>
          <a:p>
            <a:fld id="{E6DA16FE-B44B-4226-B364-FB49AA439B85}" type="slidenum">
              <a:rPr lang="ar-SA" smtClean="0">
                <a:latin typeface="Arial" pitchFamily="34" charset="0"/>
              </a:rPr>
              <a:pPr/>
              <a:t>8</a:t>
            </a:fld>
            <a:endParaRPr lang="en-US" smtClean="0">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ln/>
        </p:spPr>
      </p:sp>
      <p:sp>
        <p:nvSpPr>
          <p:cNvPr id="33794"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33795" name="Slide Number Placeholder 3"/>
          <p:cNvSpPr>
            <a:spLocks noGrp="1"/>
          </p:cNvSpPr>
          <p:nvPr>
            <p:ph type="sldNum" sz="quarter" idx="5"/>
          </p:nvPr>
        </p:nvSpPr>
        <p:spPr>
          <a:noFill/>
        </p:spPr>
        <p:txBody>
          <a:bodyPr/>
          <a:lstStyle/>
          <a:p>
            <a:fld id="{8F0745A0-993A-4F2A-AA86-A04CB5706059}" type="slidenum">
              <a:rPr lang="ar-SA" smtClean="0">
                <a:latin typeface="Arial" pitchFamily="34" charset="0"/>
              </a:rPr>
              <a:pPr/>
              <a:t>9</a:t>
            </a:fld>
            <a:endParaRPr lang="en-US" smtClean="0">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p>
            <a:fld id="{C8CB4DBC-46ED-477B-9CA4-A94BDF544071}" type="slidenum">
              <a:rPr lang="ar-SA" smtClean="0">
                <a:latin typeface="Arial" pitchFamily="34" charset="0"/>
              </a:rPr>
              <a:pPr/>
              <a:t>10</a:t>
            </a:fld>
            <a:endParaRPr lang="en-US" smtClean="0">
              <a:latin typeface="Arial" pitchFamily="34" charset="0"/>
              <a:cs typeface="Arial" pitchFamily="34" charset="0"/>
            </a:endParaRPr>
          </a:p>
        </p:txBody>
      </p:sp>
      <p:sp>
        <p:nvSpPr>
          <p:cNvPr id="36866" name="Rectangle 2"/>
          <p:cNvSpPr>
            <a:spLocks noGrp="1" noRot="1" noChangeArrowheads="1" noTextEdit="1"/>
          </p:cNvSpPr>
          <p:nvPr>
            <p:ph type="sldImg"/>
          </p:nvPr>
        </p:nvSpPr>
        <p:spPr>
          <a:ln/>
        </p:spPr>
      </p:sp>
      <p:sp>
        <p:nvSpPr>
          <p:cNvPr id="36867" name="Rectangle 3"/>
          <p:cNvSpPr>
            <a:spLocks noGrp="1" noChangeArrowheads="1"/>
          </p:cNvSpPr>
          <p:nvPr>
            <p:ph type="body" idx="1"/>
          </p:nvPr>
        </p:nvSpPr>
        <p:spPr>
          <a:noFill/>
          <a:ln/>
        </p:spPr>
        <p:txBody>
          <a:bodyPr/>
          <a:lstStyle/>
          <a:p>
            <a:pPr eaLnBrk="1" hangingPunct="1"/>
            <a:r>
              <a:rPr lang="en-US" smtClean="0">
                <a:latin typeface="Arial" pitchFamily="34" charset="0"/>
              </a:rPr>
              <a:t>This is the tunnels plan around Arial settlement or finger.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a:ln/>
        </p:spPr>
      </p:sp>
      <p:sp>
        <p:nvSpPr>
          <p:cNvPr id="38914"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38915" name="Slide Number Placeholder 3"/>
          <p:cNvSpPr>
            <a:spLocks noGrp="1"/>
          </p:cNvSpPr>
          <p:nvPr>
            <p:ph type="sldNum" sz="quarter" idx="5"/>
          </p:nvPr>
        </p:nvSpPr>
        <p:spPr>
          <a:noFill/>
        </p:spPr>
        <p:txBody>
          <a:bodyPr/>
          <a:lstStyle/>
          <a:p>
            <a:fld id="{073A0D27-F96D-47A1-9E1E-75BAF67C594A}" type="slidenum">
              <a:rPr lang="ar-SA" smtClean="0">
                <a:latin typeface="Arial" pitchFamily="34" charset="0"/>
              </a:rPr>
              <a:pPr/>
              <a:t>11</a:t>
            </a:fld>
            <a:endParaRPr lang="en-US" smtClean="0">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a:ln/>
        </p:spPr>
      </p:sp>
      <p:sp>
        <p:nvSpPr>
          <p:cNvPr id="40962"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40963" name="Slide Number Placeholder 3"/>
          <p:cNvSpPr>
            <a:spLocks noGrp="1"/>
          </p:cNvSpPr>
          <p:nvPr>
            <p:ph type="sldNum" sz="quarter" idx="5"/>
          </p:nvPr>
        </p:nvSpPr>
        <p:spPr>
          <a:noFill/>
        </p:spPr>
        <p:txBody>
          <a:bodyPr/>
          <a:lstStyle/>
          <a:p>
            <a:fld id="{8E63E542-5847-4756-92C6-281F9469B492}" type="slidenum">
              <a:rPr lang="ar-SA" smtClean="0">
                <a:latin typeface="Arial" pitchFamily="34" charset="0"/>
              </a:rPr>
              <a:pPr/>
              <a:t>12</a:t>
            </a:fld>
            <a:endParaRPr lang="en-US" smtClean="0">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583116-5C47-4522-9951-C517C72D0CC4}" type="slidenum">
              <a:rPr lang="ar-SA"/>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5CE474-8337-465D-B46B-0147236E4EF7}" type="slidenum">
              <a:rPr lang="ar-SA"/>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4BE3BC-42DC-446D-A4EA-3321F35FDCE5}" type="slidenum">
              <a:rPr lang="ar-SA"/>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63DAF18-3DCD-407C-9185-04A925FD1FDA}" type="slidenum">
              <a:rPr lang="ar-SA"/>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4D50E53-A3EA-4992-96DA-6D35C2AEF4CD}" type="slidenum">
              <a:rPr lang="ar-SA"/>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58E666-7B7A-4CC4-B2FF-49F5F172DEFC}" type="slidenum">
              <a:rPr lang="ar-SA"/>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F2B6DB-8AB9-41B8-BA4A-5616543B5E04}" type="slidenum">
              <a:rPr lang="ar-SA"/>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C3FDF1-617B-4EA0-908E-4F39D2512ECF}" type="slidenum">
              <a:rPr lang="ar-SA"/>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1669F7-197C-4034-AB36-0A266261256A}" type="slidenum">
              <a:rPr lang="ar-SA"/>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4D21115-9DF6-41B9-BC7B-247FC7682883}" type="slidenum">
              <a:rPr lang="ar-SA"/>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D0CAFE2-5088-481D-9A4D-665072D53AC5}" type="slidenum">
              <a:rPr lang="ar-SA"/>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E71BF9-A43E-44DE-A1B5-F9A3F3B2BFBA}" type="slidenum">
              <a:rPr lang="ar-SA"/>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B5581F-BF87-4820-AB17-06DF48BF4A29}" type="slidenum">
              <a:rPr lang="ar-SA"/>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0727B7-1107-4AFE-9E72-8B0B0B1D6D03}" type="slidenum">
              <a:rPr lang="ar-SA"/>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cs typeface="Arial" charset="0"/>
              </a:defRPr>
            </a:lvl1pPr>
          </a:lstStyle>
          <a:p>
            <a:pPr>
              <a:defRPr/>
            </a:pPr>
            <a:fld id="{EDA6911F-04EC-4CB9-92C1-CE34952334E1}" type="slidenum">
              <a:rPr lang="ar-SA"/>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1" r:id="rId2"/>
    <p:sldLayoutId id="2147483660" r:id="rId3"/>
    <p:sldLayoutId id="2147483659" r:id="rId4"/>
    <p:sldLayoutId id="2147483658" r:id="rId5"/>
    <p:sldLayoutId id="2147483657" r:id="rId6"/>
    <p:sldLayoutId id="2147483656" r:id="rId7"/>
    <p:sldLayoutId id="2147483655" r:id="rId8"/>
    <p:sldLayoutId id="2147483654" r:id="rId9"/>
    <p:sldLayoutId id="2147483653" r:id="rId10"/>
    <p:sldLayoutId id="2147483652" r:id="rId11"/>
    <p:sldLayoutId id="2147483651" r:id="rId12"/>
    <p:sldLayoutId id="2147483650" r:id="rId13"/>
    <p:sldLayoutId id="214748364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5.bin"/></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6.bin"/><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44.jpeg"/><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www.herzliyaconference.org/Eng/"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6.xml"/><Relationship Id="rId7"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DSC01598"/>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8434" name="Text Box 3"/>
          <p:cNvSpPr txBox="1">
            <a:spLocks noChangeArrowheads="1"/>
          </p:cNvSpPr>
          <p:nvPr/>
        </p:nvSpPr>
        <p:spPr bwMode="auto">
          <a:xfrm>
            <a:off x="5181600" y="0"/>
            <a:ext cx="3352800" cy="366713"/>
          </a:xfrm>
          <a:prstGeom prst="rect">
            <a:avLst/>
          </a:prstGeom>
          <a:noFill/>
          <a:ln w="9525">
            <a:noFill/>
            <a:miter lim="800000"/>
            <a:headEnd/>
            <a:tailEnd/>
          </a:ln>
        </p:spPr>
        <p:txBody>
          <a:bodyPr>
            <a:spAutoFit/>
          </a:bodyPr>
          <a:lstStyle/>
          <a:p>
            <a:pPr>
              <a:spcBef>
                <a:spcPct val="50000"/>
              </a:spcBef>
            </a:pPr>
            <a:endParaRPr lang="it-IT" sz="1800">
              <a:latin typeface="Arial" pitchFamily="34" charset="0"/>
            </a:endParaRPr>
          </a:p>
        </p:txBody>
      </p:sp>
      <p:sp>
        <p:nvSpPr>
          <p:cNvPr id="18435" name="WordArt 4"/>
          <p:cNvSpPr>
            <a:spLocks noChangeArrowheads="1" noChangeShapeType="1" noTextEdit="1"/>
          </p:cNvSpPr>
          <p:nvPr/>
        </p:nvSpPr>
        <p:spPr bwMode="auto">
          <a:xfrm>
            <a:off x="838200" y="304800"/>
            <a:ext cx="7483475" cy="1447800"/>
          </a:xfrm>
          <a:prstGeom prst="rect">
            <a:avLst/>
          </a:prstGeom>
        </p:spPr>
        <p:txBody>
          <a:bodyPr wrap="none" fromWordArt="1">
            <a:prstTxWarp prst="textPlain">
              <a:avLst>
                <a:gd name="adj" fmla="val 50000"/>
              </a:avLst>
            </a:prstTxWarp>
          </a:bodyPr>
          <a:lstStyle/>
          <a:p>
            <a:pPr algn="ctr"/>
            <a:r>
              <a:rPr lang="en-US" sz="3600" kern="10">
                <a:ln w="22225">
                  <a:solidFill>
                    <a:srgbClr val="000000"/>
                  </a:solidFill>
                  <a:round/>
                  <a:headEnd/>
                  <a:tailEnd/>
                </a:ln>
                <a:solidFill>
                  <a:srgbClr val="FFFFFF"/>
                </a:solidFill>
                <a:latin typeface="Arial Black"/>
              </a:rPr>
              <a:t>Palestinian Grassroots </a:t>
            </a:r>
          </a:p>
          <a:p>
            <a:pPr algn="ctr"/>
            <a:r>
              <a:rPr lang="en-US" sz="3600" kern="10">
                <a:ln w="22225">
                  <a:solidFill>
                    <a:srgbClr val="000000"/>
                  </a:solidFill>
                  <a:round/>
                  <a:headEnd/>
                  <a:tailEnd/>
                </a:ln>
                <a:solidFill>
                  <a:srgbClr val="FFFFFF"/>
                </a:solidFill>
                <a:latin typeface="Arial Black"/>
              </a:rPr>
              <a:t>Anti-Apartheid Wall Campaign</a:t>
            </a:r>
          </a:p>
        </p:txBody>
      </p:sp>
      <p:sp>
        <p:nvSpPr>
          <p:cNvPr id="18436" name="Rectangle 6"/>
          <p:cNvSpPr>
            <a:spLocks noChangeArrowheads="1"/>
          </p:cNvSpPr>
          <p:nvPr/>
        </p:nvSpPr>
        <p:spPr bwMode="auto">
          <a:xfrm>
            <a:off x="0" y="5791200"/>
            <a:ext cx="9144000" cy="1066800"/>
          </a:xfrm>
          <a:prstGeom prst="rect">
            <a:avLst/>
          </a:prstGeom>
          <a:solidFill>
            <a:schemeClr val="tx1">
              <a:alpha val="50195"/>
            </a:schemeClr>
          </a:solidFill>
          <a:ln w="9525">
            <a:solidFill>
              <a:schemeClr val="tx1"/>
            </a:solidFill>
            <a:miter lim="800000"/>
            <a:headEnd/>
            <a:tailEnd/>
          </a:ln>
        </p:spPr>
        <p:txBody>
          <a:bodyPr wrap="none" anchor="ctr"/>
          <a:lstStyle/>
          <a:p>
            <a:endParaRPr lang="en-US"/>
          </a:p>
        </p:txBody>
      </p:sp>
      <p:sp>
        <p:nvSpPr>
          <p:cNvPr id="18437" name="WordArt 5"/>
          <p:cNvSpPr>
            <a:spLocks noChangeArrowheads="1" noChangeShapeType="1" noTextEdit="1"/>
          </p:cNvSpPr>
          <p:nvPr/>
        </p:nvSpPr>
        <p:spPr bwMode="auto">
          <a:xfrm>
            <a:off x="228600" y="5943600"/>
            <a:ext cx="3429000" cy="723900"/>
          </a:xfrm>
          <a:prstGeom prst="rect">
            <a:avLst/>
          </a:prstGeom>
        </p:spPr>
        <p:txBody>
          <a:bodyPr wrap="none" fromWordArt="1">
            <a:prstTxWarp prst="textPlain">
              <a:avLst>
                <a:gd name="adj" fmla="val 50000"/>
              </a:avLst>
            </a:prstTxWarp>
          </a:bodyPr>
          <a:lstStyle/>
          <a:p>
            <a:pPr algn="ctr"/>
            <a:r>
              <a:rPr lang="en-US" sz="2000" kern="10">
                <a:ln w="9525">
                  <a:solidFill>
                    <a:schemeClr val="bg1"/>
                  </a:solidFill>
                  <a:round/>
                  <a:headEnd/>
                  <a:tailEnd/>
                </a:ln>
                <a:solidFill>
                  <a:srgbClr val="000000"/>
                </a:solidFill>
                <a:latin typeface="Arial Black"/>
              </a:rPr>
              <a:t>www.StoptheWall.org</a:t>
            </a:r>
          </a:p>
        </p:txBody>
      </p:sp>
      <p:sp>
        <p:nvSpPr>
          <p:cNvPr id="18438" name="Rectangle 8"/>
          <p:cNvSpPr>
            <a:spLocks noChangeArrowheads="1"/>
          </p:cNvSpPr>
          <p:nvPr/>
        </p:nvSpPr>
        <p:spPr bwMode="auto">
          <a:xfrm>
            <a:off x="6477000" y="6096000"/>
            <a:ext cx="2667000" cy="762000"/>
          </a:xfrm>
          <a:prstGeom prst="rect">
            <a:avLst/>
          </a:prstGeom>
          <a:noFill/>
          <a:ln w="9525">
            <a:noFill/>
            <a:miter lim="800000"/>
            <a:headEnd/>
            <a:tailEnd/>
          </a:ln>
        </p:spPr>
        <p:txBody>
          <a:bodyPr/>
          <a:lstStyle/>
          <a:p>
            <a:pPr marL="342900" indent="-342900" algn="ctr">
              <a:spcBef>
                <a:spcPct val="20000"/>
              </a:spcBef>
            </a:pPr>
            <a:r>
              <a:rPr lang="en-US" b="1">
                <a:solidFill>
                  <a:schemeClr val="bg1"/>
                </a:solidFill>
                <a:latin typeface="Arial" pitchFamily="34" charset="0"/>
              </a:rPr>
              <a:t>2002 - 2010</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12700"/>
          <a:ext cx="9144000" cy="5927725"/>
        </p:xfrm>
        <a:graphic>
          <a:graphicData uri="http://schemas.openxmlformats.org/presentationml/2006/ole">
            <p:oleObj spid="_x0000_s2050" name="Photo Editor Photo" r:id="rId4" imgW="6904762" imgH="5401429" progId="">
              <p:embed/>
            </p:oleObj>
          </a:graphicData>
        </a:graphic>
      </p:graphicFrame>
      <p:sp>
        <p:nvSpPr>
          <p:cNvPr id="561155" name="Freeform 3"/>
          <p:cNvSpPr>
            <a:spLocks/>
          </p:cNvSpPr>
          <p:nvPr/>
        </p:nvSpPr>
        <p:spPr bwMode="auto">
          <a:xfrm>
            <a:off x="1476375" y="4616450"/>
            <a:ext cx="2374900" cy="804863"/>
          </a:xfrm>
          <a:custGeom>
            <a:avLst/>
            <a:gdLst>
              <a:gd name="T0" fmla="*/ 0 w 1496"/>
              <a:gd name="T1" fmla="*/ 396875 h 507"/>
              <a:gd name="T2" fmla="*/ 431800 w 1496"/>
              <a:gd name="T3" fmla="*/ 396875 h 507"/>
              <a:gd name="T4" fmla="*/ 1079500 w 1496"/>
              <a:gd name="T5" fmla="*/ 36513 h 507"/>
              <a:gd name="T6" fmla="*/ 1079500 w 1496"/>
              <a:gd name="T7" fmla="*/ 180975 h 507"/>
              <a:gd name="T8" fmla="*/ 935038 w 1496"/>
              <a:gd name="T9" fmla="*/ 468313 h 507"/>
              <a:gd name="T10" fmla="*/ 1079500 w 1496"/>
              <a:gd name="T11" fmla="*/ 684213 h 507"/>
              <a:gd name="T12" fmla="*/ 1223962 w 1496"/>
              <a:gd name="T13" fmla="*/ 757238 h 507"/>
              <a:gd name="T14" fmla="*/ 1511300 w 1496"/>
              <a:gd name="T15" fmla="*/ 612775 h 507"/>
              <a:gd name="T16" fmla="*/ 1727200 w 1496"/>
              <a:gd name="T17" fmla="*/ 684213 h 507"/>
              <a:gd name="T18" fmla="*/ 1943100 w 1496"/>
              <a:gd name="T19" fmla="*/ 757238 h 507"/>
              <a:gd name="T20" fmla="*/ 2016125 w 1496"/>
              <a:gd name="T21" fmla="*/ 396875 h 507"/>
              <a:gd name="T22" fmla="*/ 2232025 w 1496"/>
              <a:gd name="T23" fmla="*/ 252413 h 507"/>
              <a:gd name="T24" fmla="*/ 2374900 w 1496"/>
              <a:gd name="T25" fmla="*/ 180975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96"/>
              <a:gd name="T40" fmla="*/ 0 h 507"/>
              <a:gd name="T41" fmla="*/ 1496 w 1496"/>
              <a:gd name="T42" fmla="*/ 507 h 5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96" h="507">
                <a:moveTo>
                  <a:pt x="0" y="250"/>
                </a:moveTo>
                <a:cubicBezTo>
                  <a:pt x="79" y="269"/>
                  <a:pt x="159" y="288"/>
                  <a:pt x="272" y="250"/>
                </a:cubicBezTo>
                <a:cubicBezTo>
                  <a:pt x="385" y="212"/>
                  <a:pt x="612" y="46"/>
                  <a:pt x="680" y="23"/>
                </a:cubicBezTo>
                <a:cubicBezTo>
                  <a:pt x="748" y="0"/>
                  <a:pt x="695" y="69"/>
                  <a:pt x="680" y="114"/>
                </a:cubicBezTo>
                <a:cubicBezTo>
                  <a:pt x="665" y="159"/>
                  <a:pt x="589" y="242"/>
                  <a:pt x="589" y="295"/>
                </a:cubicBezTo>
                <a:cubicBezTo>
                  <a:pt x="589" y="348"/>
                  <a:pt x="650" y="401"/>
                  <a:pt x="680" y="431"/>
                </a:cubicBezTo>
                <a:cubicBezTo>
                  <a:pt x="710" y="461"/>
                  <a:pt x="726" y="484"/>
                  <a:pt x="771" y="477"/>
                </a:cubicBezTo>
                <a:cubicBezTo>
                  <a:pt x="816" y="470"/>
                  <a:pt x="899" y="394"/>
                  <a:pt x="952" y="386"/>
                </a:cubicBezTo>
                <a:cubicBezTo>
                  <a:pt x="1005" y="378"/>
                  <a:pt x="1043" y="416"/>
                  <a:pt x="1088" y="431"/>
                </a:cubicBezTo>
                <a:cubicBezTo>
                  <a:pt x="1133" y="446"/>
                  <a:pt x="1194" y="507"/>
                  <a:pt x="1224" y="477"/>
                </a:cubicBezTo>
                <a:cubicBezTo>
                  <a:pt x="1254" y="447"/>
                  <a:pt x="1240" y="303"/>
                  <a:pt x="1270" y="250"/>
                </a:cubicBezTo>
                <a:cubicBezTo>
                  <a:pt x="1300" y="197"/>
                  <a:pt x="1369" y="182"/>
                  <a:pt x="1406" y="159"/>
                </a:cubicBezTo>
                <a:cubicBezTo>
                  <a:pt x="1443" y="136"/>
                  <a:pt x="1481" y="121"/>
                  <a:pt x="1496" y="114"/>
                </a:cubicBezTo>
              </a:path>
            </a:pathLst>
          </a:custGeom>
          <a:noFill/>
          <a:ln w="57150">
            <a:solidFill>
              <a:srgbClr val="008000"/>
            </a:solidFill>
            <a:round/>
            <a:headEnd/>
            <a:tailEnd type="triangle" w="med" len="med"/>
          </a:ln>
        </p:spPr>
        <p:txBody>
          <a:bodyPr/>
          <a:lstStyle/>
          <a:p>
            <a:endParaRPr lang="en-US"/>
          </a:p>
        </p:txBody>
      </p:sp>
      <p:sp>
        <p:nvSpPr>
          <p:cNvPr id="561156" name="Freeform 4"/>
          <p:cNvSpPr>
            <a:spLocks/>
          </p:cNvSpPr>
          <p:nvPr/>
        </p:nvSpPr>
        <p:spPr bwMode="auto">
          <a:xfrm>
            <a:off x="1619250" y="4005263"/>
            <a:ext cx="73025" cy="1008062"/>
          </a:xfrm>
          <a:custGeom>
            <a:avLst/>
            <a:gdLst>
              <a:gd name="T0" fmla="*/ 0 w 46"/>
              <a:gd name="T1" fmla="*/ 1008062 h 635"/>
              <a:gd name="T2" fmla="*/ 73025 w 46"/>
              <a:gd name="T3" fmla="*/ 431800 h 635"/>
              <a:gd name="T4" fmla="*/ 0 w 46"/>
              <a:gd name="T5" fmla="*/ 0 h 635"/>
              <a:gd name="T6" fmla="*/ 0 60000 65536"/>
              <a:gd name="T7" fmla="*/ 0 60000 65536"/>
              <a:gd name="T8" fmla="*/ 0 60000 65536"/>
              <a:gd name="T9" fmla="*/ 0 w 46"/>
              <a:gd name="T10" fmla="*/ 0 h 635"/>
              <a:gd name="T11" fmla="*/ 46 w 46"/>
              <a:gd name="T12" fmla="*/ 635 h 635"/>
            </a:gdLst>
            <a:ahLst/>
            <a:cxnLst>
              <a:cxn ang="T6">
                <a:pos x="T0" y="T1"/>
              </a:cxn>
              <a:cxn ang="T7">
                <a:pos x="T2" y="T3"/>
              </a:cxn>
              <a:cxn ang="T8">
                <a:pos x="T4" y="T5"/>
              </a:cxn>
            </a:cxnLst>
            <a:rect l="T9" t="T10" r="T11" b="T12"/>
            <a:pathLst>
              <a:path w="46" h="635">
                <a:moveTo>
                  <a:pt x="0" y="635"/>
                </a:moveTo>
                <a:cubicBezTo>
                  <a:pt x="23" y="506"/>
                  <a:pt x="46" y="378"/>
                  <a:pt x="46" y="272"/>
                </a:cubicBezTo>
                <a:cubicBezTo>
                  <a:pt x="46" y="166"/>
                  <a:pt x="23" y="83"/>
                  <a:pt x="0" y="0"/>
                </a:cubicBezTo>
              </a:path>
            </a:pathLst>
          </a:custGeom>
          <a:noFill/>
          <a:ln w="57150">
            <a:solidFill>
              <a:srgbClr val="993300"/>
            </a:solidFill>
            <a:round/>
            <a:headEnd/>
            <a:tailEnd type="triangle" w="med" len="med"/>
          </a:ln>
        </p:spPr>
        <p:txBody>
          <a:bodyPr/>
          <a:lstStyle/>
          <a:p>
            <a:endParaRPr lang="en-US"/>
          </a:p>
        </p:txBody>
      </p:sp>
      <p:sp>
        <p:nvSpPr>
          <p:cNvPr id="561157" name="Freeform 5"/>
          <p:cNvSpPr>
            <a:spLocks/>
          </p:cNvSpPr>
          <p:nvPr/>
        </p:nvSpPr>
        <p:spPr bwMode="auto">
          <a:xfrm>
            <a:off x="2771775" y="1844675"/>
            <a:ext cx="1871663" cy="647700"/>
          </a:xfrm>
          <a:custGeom>
            <a:avLst/>
            <a:gdLst>
              <a:gd name="T0" fmla="*/ 0 w 1179"/>
              <a:gd name="T1" fmla="*/ 71438 h 408"/>
              <a:gd name="T2" fmla="*/ 144463 w 1179"/>
              <a:gd name="T3" fmla="*/ 0 h 408"/>
              <a:gd name="T4" fmla="*/ 431800 w 1179"/>
              <a:gd name="T5" fmla="*/ 71438 h 408"/>
              <a:gd name="T6" fmla="*/ 863600 w 1179"/>
              <a:gd name="T7" fmla="*/ 215900 h 408"/>
              <a:gd name="T8" fmla="*/ 1079500 w 1179"/>
              <a:gd name="T9" fmla="*/ 288925 h 408"/>
              <a:gd name="T10" fmla="*/ 1584325 w 1179"/>
              <a:gd name="T11" fmla="*/ 360362 h 408"/>
              <a:gd name="T12" fmla="*/ 1800226 w 1179"/>
              <a:gd name="T13" fmla="*/ 504825 h 408"/>
              <a:gd name="T14" fmla="*/ 1871663 w 1179"/>
              <a:gd name="T15" fmla="*/ 647700 h 408"/>
              <a:gd name="T16" fmla="*/ 0 60000 65536"/>
              <a:gd name="T17" fmla="*/ 0 60000 65536"/>
              <a:gd name="T18" fmla="*/ 0 60000 65536"/>
              <a:gd name="T19" fmla="*/ 0 60000 65536"/>
              <a:gd name="T20" fmla="*/ 0 60000 65536"/>
              <a:gd name="T21" fmla="*/ 0 60000 65536"/>
              <a:gd name="T22" fmla="*/ 0 60000 65536"/>
              <a:gd name="T23" fmla="*/ 0 60000 65536"/>
              <a:gd name="T24" fmla="*/ 0 w 1179"/>
              <a:gd name="T25" fmla="*/ 0 h 408"/>
              <a:gd name="T26" fmla="*/ 1179 w 1179"/>
              <a:gd name="T27" fmla="*/ 408 h 4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9" h="408">
                <a:moveTo>
                  <a:pt x="0" y="45"/>
                </a:moveTo>
                <a:cubicBezTo>
                  <a:pt x="23" y="22"/>
                  <a:pt x="46" y="0"/>
                  <a:pt x="91" y="0"/>
                </a:cubicBezTo>
                <a:cubicBezTo>
                  <a:pt x="136" y="0"/>
                  <a:pt x="197" y="22"/>
                  <a:pt x="272" y="45"/>
                </a:cubicBezTo>
                <a:cubicBezTo>
                  <a:pt x="347" y="68"/>
                  <a:pt x="476" y="113"/>
                  <a:pt x="544" y="136"/>
                </a:cubicBezTo>
                <a:cubicBezTo>
                  <a:pt x="612" y="159"/>
                  <a:pt x="604" y="167"/>
                  <a:pt x="680" y="182"/>
                </a:cubicBezTo>
                <a:cubicBezTo>
                  <a:pt x="756" y="197"/>
                  <a:pt x="922" y="204"/>
                  <a:pt x="998" y="227"/>
                </a:cubicBezTo>
                <a:cubicBezTo>
                  <a:pt x="1074" y="250"/>
                  <a:pt x="1104" y="288"/>
                  <a:pt x="1134" y="318"/>
                </a:cubicBezTo>
                <a:cubicBezTo>
                  <a:pt x="1164" y="348"/>
                  <a:pt x="1171" y="378"/>
                  <a:pt x="1179" y="408"/>
                </a:cubicBezTo>
              </a:path>
            </a:pathLst>
          </a:custGeom>
          <a:noFill/>
          <a:ln w="57150">
            <a:solidFill>
              <a:srgbClr val="993300"/>
            </a:solidFill>
            <a:round/>
            <a:headEnd/>
            <a:tailEnd type="triangle" w="med" len="med"/>
          </a:ln>
        </p:spPr>
        <p:txBody>
          <a:bodyPr/>
          <a:lstStyle/>
          <a:p>
            <a:endParaRPr lang="en-US"/>
          </a:p>
        </p:txBody>
      </p:sp>
      <p:sp>
        <p:nvSpPr>
          <p:cNvPr id="561158" name="Freeform 6"/>
          <p:cNvSpPr>
            <a:spLocks/>
          </p:cNvSpPr>
          <p:nvPr/>
        </p:nvSpPr>
        <p:spPr bwMode="auto">
          <a:xfrm>
            <a:off x="4787900" y="2492375"/>
            <a:ext cx="504825" cy="1296988"/>
          </a:xfrm>
          <a:custGeom>
            <a:avLst/>
            <a:gdLst>
              <a:gd name="T0" fmla="*/ 0 w 318"/>
              <a:gd name="T1" fmla="*/ 0 h 817"/>
              <a:gd name="T2" fmla="*/ 360362 w 318"/>
              <a:gd name="T3" fmla="*/ 215900 h 817"/>
              <a:gd name="T4" fmla="*/ 288925 w 318"/>
              <a:gd name="T5" fmla="*/ 504825 h 817"/>
              <a:gd name="T6" fmla="*/ 144462 w 318"/>
              <a:gd name="T7" fmla="*/ 649288 h 817"/>
              <a:gd name="T8" fmla="*/ 288925 w 318"/>
              <a:gd name="T9" fmla="*/ 936625 h 817"/>
              <a:gd name="T10" fmla="*/ 288925 w 318"/>
              <a:gd name="T11" fmla="*/ 1223963 h 817"/>
              <a:gd name="T12" fmla="*/ 504825 w 318"/>
              <a:gd name="T13" fmla="*/ 1296988 h 817"/>
              <a:gd name="T14" fmla="*/ 0 60000 65536"/>
              <a:gd name="T15" fmla="*/ 0 60000 65536"/>
              <a:gd name="T16" fmla="*/ 0 60000 65536"/>
              <a:gd name="T17" fmla="*/ 0 60000 65536"/>
              <a:gd name="T18" fmla="*/ 0 60000 65536"/>
              <a:gd name="T19" fmla="*/ 0 60000 65536"/>
              <a:gd name="T20" fmla="*/ 0 60000 65536"/>
              <a:gd name="T21" fmla="*/ 0 w 318"/>
              <a:gd name="T22" fmla="*/ 0 h 817"/>
              <a:gd name="T23" fmla="*/ 318 w 318"/>
              <a:gd name="T24" fmla="*/ 817 h 8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8" h="817">
                <a:moveTo>
                  <a:pt x="0" y="0"/>
                </a:moveTo>
                <a:cubicBezTo>
                  <a:pt x="98" y="41"/>
                  <a:pt x="197" y="83"/>
                  <a:pt x="227" y="136"/>
                </a:cubicBezTo>
                <a:cubicBezTo>
                  <a:pt x="257" y="189"/>
                  <a:pt x="205" y="272"/>
                  <a:pt x="182" y="318"/>
                </a:cubicBezTo>
                <a:cubicBezTo>
                  <a:pt x="159" y="364"/>
                  <a:pt x="91" y="364"/>
                  <a:pt x="91" y="409"/>
                </a:cubicBezTo>
                <a:cubicBezTo>
                  <a:pt x="91" y="454"/>
                  <a:pt x="167" y="530"/>
                  <a:pt x="182" y="590"/>
                </a:cubicBezTo>
                <a:cubicBezTo>
                  <a:pt x="197" y="650"/>
                  <a:pt x="159" y="733"/>
                  <a:pt x="182" y="771"/>
                </a:cubicBezTo>
                <a:cubicBezTo>
                  <a:pt x="205" y="809"/>
                  <a:pt x="261" y="813"/>
                  <a:pt x="318" y="817"/>
                </a:cubicBezTo>
              </a:path>
            </a:pathLst>
          </a:custGeom>
          <a:noFill/>
          <a:ln w="57150">
            <a:solidFill>
              <a:srgbClr val="993300"/>
            </a:solidFill>
            <a:round/>
            <a:headEnd/>
            <a:tailEnd type="triangle" w="med" len="med"/>
          </a:ln>
        </p:spPr>
        <p:txBody>
          <a:bodyPr/>
          <a:lstStyle/>
          <a:p>
            <a:endParaRPr lang="en-US"/>
          </a:p>
        </p:txBody>
      </p:sp>
      <p:sp>
        <p:nvSpPr>
          <p:cNvPr id="561159" name="Freeform 7"/>
          <p:cNvSpPr>
            <a:spLocks/>
          </p:cNvSpPr>
          <p:nvPr/>
        </p:nvSpPr>
        <p:spPr bwMode="auto">
          <a:xfrm>
            <a:off x="5364163" y="3789363"/>
            <a:ext cx="600075" cy="695325"/>
          </a:xfrm>
          <a:custGeom>
            <a:avLst/>
            <a:gdLst>
              <a:gd name="T0" fmla="*/ 0 w 378"/>
              <a:gd name="T1" fmla="*/ 0 h 438"/>
              <a:gd name="T2" fmla="*/ 71438 w 378"/>
              <a:gd name="T3" fmla="*/ 144463 h 438"/>
              <a:gd name="T4" fmla="*/ 144463 w 378"/>
              <a:gd name="T5" fmla="*/ 287338 h 438"/>
              <a:gd name="T6" fmla="*/ 431800 w 378"/>
              <a:gd name="T7" fmla="*/ 215900 h 438"/>
              <a:gd name="T8" fmla="*/ 576263 w 378"/>
              <a:gd name="T9" fmla="*/ 360362 h 438"/>
              <a:gd name="T10" fmla="*/ 287338 w 378"/>
              <a:gd name="T11" fmla="*/ 647700 h 438"/>
              <a:gd name="T12" fmla="*/ 71438 w 378"/>
              <a:gd name="T13" fmla="*/ 647700 h 438"/>
              <a:gd name="T14" fmla="*/ 0 60000 65536"/>
              <a:gd name="T15" fmla="*/ 0 60000 65536"/>
              <a:gd name="T16" fmla="*/ 0 60000 65536"/>
              <a:gd name="T17" fmla="*/ 0 60000 65536"/>
              <a:gd name="T18" fmla="*/ 0 60000 65536"/>
              <a:gd name="T19" fmla="*/ 0 60000 65536"/>
              <a:gd name="T20" fmla="*/ 0 60000 65536"/>
              <a:gd name="T21" fmla="*/ 0 w 378"/>
              <a:gd name="T22" fmla="*/ 0 h 438"/>
              <a:gd name="T23" fmla="*/ 378 w 378"/>
              <a:gd name="T24" fmla="*/ 438 h 4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8" h="438">
                <a:moveTo>
                  <a:pt x="0" y="0"/>
                </a:moveTo>
                <a:cubicBezTo>
                  <a:pt x="15" y="30"/>
                  <a:pt x="30" y="61"/>
                  <a:pt x="45" y="91"/>
                </a:cubicBezTo>
                <a:cubicBezTo>
                  <a:pt x="60" y="121"/>
                  <a:pt x="53" y="174"/>
                  <a:pt x="91" y="181"/>
                </a:cubicBezTo>
                <a:cubicBezTo>
                  <a:pt x="129" y="188"/>
                  <a:pt x="227" y="128"/>
                  <a:pt x="272" y="136"/>
                </a:cubicBezTo>
                <a:cubicBezTo>
                  <a:pt x="317" y="144"/>
                  <a:pt x="378" y="182"/>
                  <a:pt x="363" y="227"/>
                </a:cubicBezTo>
                <a:cubicBezTo>
                  <a:pt x="348" y="272"/>
                  <a:pt x="234" y="378"/>
                  <a:pt x="181" y="408"/>
                </a:cubicBezTo>
                <a:cubicBezTo>
                  <a:pt x="128" y="438"/>
                  <a:pt x="68" y="415"/>
                  <a:pt x="45" y="408"/>
                </a:cubicBezTo>
              </a:path>
            </a:pathLst>
          </a:custGeom>
          <a:noFill/>
          <a:ln w="57150">
            <a:solidFill>
              <a:srgbClr val="993300"/>
            </a:solidFill>
            <a:round/>
            <a:headEnd/>
            <a:tailEnd type="triangle" w="med" len="med"/>
          </a:ln>
        </p:spPr>
        <p:txBody>
          <a:bodyPr/>
          <a:lstStyle/>
          <a:p>
            <a:endParaRPr lang="en-US"/>
          </a:p>
        </p:txBody>
      </p:sp>
      <p:sp>
        <p:nvSpPr>
          <p:cNvPr id="561160" name="Freeform 8"/>
          <p:cNvSpPr>
            <a:spLocks/>
          </p:cNvSpPr>
          <p:nvPr/>
        </p:nvSpPr>
        <p:spPr bwMode="auto">
          <a:xfrm>
            <a:off x="3924300" y="4279900"/>
            <a:ext cx="1368425" cy="444500"/>
          </a:xfrm>
          <a:custGeom>
            <a:avLst/>
            <a:gdLst>
              <a:gd name="T0" fmla="*/ 1368425 w 862"/>
              <a:gd name="T1" fmla="*/ 85725 h 280"/>
              <a:gd name="T2" fmla="*/ 1152525 w 862"/>
              <a:gd name="T3" fmla="*/ 157162 h 280"/>
              <a:gd name="T4" fmla="*/ 935038 w 862"/>
              <a:gd name="T5" fmla="*/ 85725 h 280"/>
              <a:gd name="T6" fmla="*/ 719137 w 862"/>
              <a:gd name="T7" fmla="*/ 12700 h 280"/>
              <a:gd name="T8" fmla="*/ 576263 w 862"/>
              <a:gd name="T9" fmla="*/ 12700 h 280"/>
              <a:gd name="T10" fmla="*/ 431800 w 862"/>
              <a:gd name="T11" fmla="*/ 85725 h 280"/>
              <a:gd name="T12" fmla="*/ 287338 w 862"/>
              <a:gd name="T13" fmla="*/ 157162 h 280"/>
              <a:gd name="T14" fmla="*/ 142875 w 862"/>
              <a:gd name="T15" fmla="*/ 373062 h 280"/>
              <a:gd name="T16" fmla="*/ 0 w 862"/>
              <a:gd name="T17" fmla="*/ 444500 h 2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2"/>
              <a:gd name="T28" fmla="*/ 0 h 280"/>
              <a:gd name="T29" fmla="*/ 862 w 862"/>
              <a:gd name="T30" fmla="*/ 280 h 2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2" h="280">
                <a:moveTo>
                  <a:pt x="862" y="54"/>
                </a:moveTo>
                <a:cubicBezTo>
                  <a:pt x="816" y="76"/>
                  <a:pt x="771" y="99"/>
                  <a:pt x="726" y="99"/>
                </a:cubicBezTo>
                <a:cubicBezTo>
                  <a:pt x="681" y="99"/>
                  <a:pt x="634" y="69"/>
                  <a:pt x="589" y="54"/>
                </a:cubicBezTo>
                <a:cubicBezTo>
                  <a:pt x="544" y="39"/>
                  <a:pt x="491" y="16"/>
                  <a:pt x="453" y="8"/>
                </a:cubicBezTo>
                <a:cubicBezTo>
                  <a:pt x="415" y="0"/>
                  <a:pt x="393" y="0"/>
                  <a:pt x="363" y="8"/>
                </a:cubicBezTo>
                <a:cubicBezTo>
                  <a:pt x="333" y="16"/>
                  <a:pt x="302" y="39"/>
                  <a:pt x="272" y="54"/>
                </a:cubicBezTo>
                <a:cubicBezTo>
                  <a:pt x="242" y="69"/>
                  <a:pt x="211" y="69"/>
                  <a:pt x="181" y="99"/>
                </a:cubicBezTo>
                <a:cubicBezTo>
                  <a:pt x="151" y="129"/>
                  <a:pt x="120" y="205"/>
                  <a:pt x="90" y="235"/>
                </a:cubicBezTo>
                <a:cubicBezTo>
                  <a:pt x="60" y="265"/>
                  <a:pt x="15" y="273"/>
                  <a:pt x="0" y="280"/>
                </a:cubicBezTo>
              </a:path>
            </a:pathLst>
          </a:custGeom>
          <a:noFill/>
          <a:ln w="57150">
            <a:solidFill>
              <a:srgbClr val="993300"/>
            </a:solidFill>
            <a:round/>
            <a:headEnd/>
            <a:tailEnd type="triangle" w="med" len="med"/>
          </a:ln>
        </p:spPr>
        <p:txBody>
          <a:bodyPr/>
          <a:lstStyle/>
          <a:p>
            <a:endParaRPr lang="en-US"/>
          </a:p>
        </p:txBody>
      </p:sp>
      <p:sp>
        <p:nvSpPr>
          <p:cNvPr id="561161" name="Freeform 9"/>
          <p:cNvSpPr>
            <a:spLocks/>
          </p:cNvSpPr>
          <p:nvPr/>
        </p:nvSpPr>
        <p:spPr bwMode="auto">
          <a:xfrm>
            <a:off x="587375" y="1989138"/>
            <a:ext cx="2112963" cy="2016125"/>
          </a:xfrm>
          <a:custGeom>
            <a:avLst/>
            <a:gdLst>
              <a:gd name="T0" fmla="*/ 1031875 w 1331"/>
              <a:gd name="T1" fmla="*/ 2016125 h 1270"/>
              <a:gd name="T2" fmla="*/ 528638 w 1331"/>
              <a:gd name="T3" fmla="*/ 1800225 h 1270"/>
              <a:gd name="T4" fmla="*/ 168275 w 1331"/>
              <a:gd name="T5" fmla="*/ 1511300 h 1270"/>
              <a:gd name="T6" fmla="*/ 23813 w 1331"/>
              <a:gd name="T7" fmla="*/ 1295400 h 1270"/>
              <a:gd name="T8" fmla="*/ 23813 w 1331"/>
              <a:gd name="T9" fmla="*/ 1079500 h 1270"/>
              <a:gd name="T10" fmla="*/ 96838 w 1331"/>
              <a:gd name="T11" fmla="*/ 935038 h 1270"/>
              <a:gd name="T12" fmla="*/ 239713 w 1331"/>
              <a:gd name="T13" fmla="*/ 1008063 h 1270"/>
              <a:gd name="T14" fmla="*/ 889000 w 1331"/>
              <a:gd name="T15" fmla="*/ 1152525 h 1270"/>
              <a:gd name="T16" fmla="*/ 1176338 w 1331"/>
              <a:gd name="T17" fmla="*/ 1223962 h 1270"/>
              <a:gd name="T18" fmla="*/ 1176338 w 1331"/>
              <a:gd name="T19" fmla="*/ 1008063 h 1270"/>
              <a:gd name="T20" fmla="*/ 1104900 w 1331"/>
              <a:gd name="T21" fmla="*/ 863600 h 1270"/>
              <a:gd name="T22" fmla="*/ 960438 w 1331"/>
              <a:gd name="T23" fmla="*/ 719137 h 1270"/>
              <a:gd name="T24" fmla="*/ 1031875 w 1331"/>
              <a:gd name="T25" fmla="*/ 503238 h 1270"/>
              <a:gd name="T26" fmla="*/ 1176338 w 1331"/>
              <a:gd name="T27" fmla="*/ 360362 h 1270"/>
              <a:gd name="T28" fmla="*/ 1320800 w 1331"/>
              <a:gd name="T29" fmla="*/ 360362 h 1270"/>
              <a:gd name="T30" fmla="*/ 1463675 w 1331"/>
              <a:gd name="T31" fmla="*/ 144462 h 1270"/>
              <a:gd name="T32" fmla="*/ 1608138 w 1331"/>
              <a:gd name="T33" fmla="*/ 144462 h 1270"/>
              <a:gd name="T34" fmla="*/ 1897063 w 1331"/>
              <a:gd name="T35" fmla="*/ 144462 h 1270"/>
              <a:gd name="T36" fmla="*/ 2112963 w 1331"/>
              <a:gd name="T37" fmla="*/ 0 h 12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31"/>
              <a:gd name="T58" fmla="*/ 0 h 1270"/>
              <a:gd name="T59" fmla="*/ 1331 w 1331"/>
              <a:gd name="T60" fmla="*/ 1270 h 12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31" h="1270">
                <a:moveTo>
                  <a:pt x="650" y="1270"/>
                </a:moveTo>
                <a:cubicBezTo>
                  <a:pt x="537" y="1228"/>
                  <a:pt x="424" y="1187"/>
                  <a:pt x="333" y="1134"/>
                </a:cubicBezTo>
                <a:cubicBezTo>
                  <a:pt x="242" y="1081"/>
                  <a:pt x="159" y="1005"/>
                  <a:pt x="106" y="952"/>
                </a:cubicBezTo>
                <a:cubicBezTo>
                  <a:pt x="53" y="899"/>
                  <a:pt x="30" y="861"/>
                  <a:pt x="15" y="816"/>
                </a:cubicBezTo>
                <a:cubicBezTo>
                  <a:pt x="0" y="771"/>
                  <a:pt x="7" y="718"/>
                  <a:pt x="15" y="680"/>
                </a:cubicBezTo>
                <a:cubicBezTo>
                  <a:pt x="23" y="642"/>
                  <a:pt x="38" y="596"/>
                  <a:pt x="61" y="589"/>
                </a:cubicBezTo>
                <a:cubicBezTo>
                  <a:pt x="84" y="582"/>
                  <a:pt x="68" y="612"/>
                  <a:pt x="151" y="635"/>
                </a:cubicBezTo>
                <a:cubicBezTo>
                  <a:pt x="234" y="658"/>
                  <a:pt x="462" y="703"/>
                  <a:pt x="560" y="726"/>
                </a:cubicBezTo>
                <a:cubicBezTo>
                  <a:pt x="658" y="749"/>
                  <a:pt x="711" y="786"/>
                  <a:pt x="741" y="771"/>
                </a:cubicBezTo>
                <a:cubicBezTo>
                  <a:pt x="771" y="756"/>
                  <a:pt x="748" y="673"/>
                  <a:pt x="741" y="635"/>
                </a:cubicBezTo>
                <a:cubicBezTo>
                  <a:pt x="734" y="597"/>
                  <a:pt x="719" y="574"/>
                  <a:pt x="696" y="544"/>
                </a:cubicBezTo>
                <a:cubicBezTo>
                  <a:pt x="673" y="514"/>
                  <a:pt x="613" y="491"/>
                  <a:pt x="605" y="453"/>
                </a:cubicBezTo>
                <a:cubicBezTo>
                  <a:pt x="597" y="415"/>
                  <a:pt x="627" y="354"/>
                  <a:pt x="650" y="317"/>
                </a:cubicBezTo>
                <a:cubicBezTo>
                  <a:pt x="673" y="280"/>
                  <a:pt x="711" y="242"/>
                  <a:pt x="741" y="227"/>
                </a:cubicBezTo>
                <a:cubicBezTo>
                  <a:pt x="771" y="212"/>
                  <a:pt x="802" y="250"/>
                  <a:pt x="832" y="227"/>
                </a:cubicBezTo>
                <a:cubicBezTo>
                  <a:pt x="862" y="204"/>
                  <a:pt x="892" y="114"/>
                  <a:pt x="922" y="91"/>
                </a:cubicBezTo>
                <a:cubicBezTo>
                  <a:pt x="952" y="68"/>
                  <a:pt x="968" y="91"/>
                  <a:pt x="1013" y="91"/>
                </a:cubicBezTo>
                <a:cubicBezTo>
                  <a:pt x="1058" y="91"/>
                  <a:pt x="1142" y="106"/>
                  <a:pt x="1195" y="91"/>
                </a:cubicBezTo>
                <a:cubicBezTo>
                  <a:pt x="1248" y="76"/>
                  <a:pt x="1289" y="38"/>
                  <a:pt x="1331" y="0"/>
                </a:cubicBezTo>
              </a:path>
            </a:pathLst>
          </a:custGeom>
          <a:noFill/>
          <a:ln w="50800">
            <a:solidFill>
              <a:srgbClr val="993300"/>
            </a:solidFill>
            <a:round/>
            <a:headEnd/>
            <a:tailEnd type="triangle" w="med" len="med"/>
          </a:ln>
        </p:spPr>
        <p:txBody>
          <a:bodyPr/>
          <a:lstStyle/>
          <a:p>
            <a:endParaRPr lang="en-US"/>
          </a:p>
        </p:txBody>
      </p:sp>
      <p:sp>
        <p:nvSpPr>
          <p:cNvPr id="2058" name="Rectangle 10"/>
          <p:cNvSpPr>
            <a:spLocks noChangeArrowheads="1"/>
          </p:cNvSpPr>
          <p:nvPr/>
        </p:nvSpPr>
        <p:spPr bwMode="auto">
          <a:xfrm>
            <a:off x="-12700" y="5791200"/>
            <a:ext cx="9156700" cy="1066800"/>
          </a:xfrm>
          <a:prstGeom prst="rect">
            <a:avLst/>
          </a:prstGeom>
          <a:solidFill>
            <a:srgbClr val="000080">
              <a:alpha val="50195"/>
            </a:srgbClr>
          </a:solidFill>
          <a:ln w="9525">
            <a:solidFill>
              <a:schemeClr val="tx1"/>
            </a:solidFill>
            <a:miter lim="800000"/>
            <a:headEnd/>
            <a:tailEnd/>
          </a:ln>
        </p:spPr>
        <p:txBody>
          <a:bodyPr wrap="none" anchor="ctr"/>
          <a:lstStyle/>
          <a:p>
            <a:pPr algn="ctr"/>
            <a:endParaRPr lang="en-US" sz="1800">
              <a:latin typeface="Arial" pitchFamily="34" charset="0"/>
            </a:endParaRPr>
          </a:p>
        </p:txBody>
      </p:sp>
      <p:sp>
        <p:nvSpPr>
          <p:cNvPr id="2059" name="Text Box 11"/>
          <p:cNvSpPr txBox="1">
            <a:spLocks noChangeArrowheads="1"/>
          </p:cNvSpPr>
          <p:nvPr/>
        </p:nvSpPr>
        <p:spPr bwMode="auto">
          <a:xfrm>
            <a:off x="0" y="6083300"/>
            <a:ext cx="5534025" cy="427038"/>
          </a:xfrm>
          <a:prstGeom prst="rect">
            <a:avLst/>
          </a:prstGeom>
          <a:noFill/>
          <a:ln w="9525">
            <a:noFill/>
            <a:miter lim="800000"/>
            <a:headEnd/>
            <a:tailEnd/>
          </a:ln>
        </p:spPr>
        <p:txBody>
          <a:bodyPr wrap="none">
            <a:spAutoFit/>
          </a:bodyPr>
          <a:lstStyle/>
          <a:p>
            <a:r>
              <a:rPr lang="en-GB" sz="2200">
                <a:solidFill>
                  <a:schemeClr val="bg1"/>
                </a:solidFill>
                <a:latin typeface="Arial" pitchFamily="34" charset="0"/>
              </a:rPr>
              <a:t>The Apartheid road network around Nablus</a:t>
            </a:r>
            <a:endParaRPr lang="en-US" sz="2200">
              <a:solidFill>
                <a:schemeClr val="bg1"/>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1155"/>
                                        </p:tgtEl>
                                        <p:attrNameLst>
                                          <p:attrName>style.visibility</p:attrName>
                                        </p:attrNameLst>
                                      </p:cBhvr>
                                      <p:to>
                                        <p:strVal val="visible"/>
                                      </p:to>
                                    </p:set>
                                  </p:childTnLst>
                                  <p:subTnLst>
                                    <p:set>
                                      <p:cBhvr override="childStyle">
                                        <p:cTn dur="1" fill="hold" display="0" masterRel="nextClick" afterEffect="1"/>
                                        <p:tgtEl>
                                          <p:spTgt spid="56115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11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11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11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11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11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11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1" presetClass="entr" presetSubtype="0" repeatCount="indefinite" fill="hold" grpId="1" nodeType="clickEffect">
                                  <p:stCondLst>
                                    <p:cond delay="0"/>
                                  </p:stCondLst>
                                  <p:endCondLst>
                                    <p:cond evt="onNext" delay="0">
                                      <p:tgtEl>
                                        <p:sldTgt/>
                                      </p:tgtEl>
                                    </p:cond>
                                  </p:endCondLst>
                                  <p:childTnLst>
                                    <p:set>
                                      <p:cBhvr>
                                        <p:cTn id="34" dur="1000">
                                          <p:stCondLst>
                                            <p:cond delay="0"/>
                                          </p:stCondLst>
                                        </p:cTn>
                                        <p:tgtEl>
                                          <p:spTgt spid="561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155" grpId="0" animBg="1"/>
      <p:bldP spid="561155" grpId="1" animBg="1"/>
      <p:bldP spid="561156" grpId="0" animBg="1"/>
      <p:bldP spid="561157" grpId="0" animBg="1"/>
      <p:bldP spid="561158" grpId="0" animBg="1"/>
      <p:bldP spid="561159" grpId="0" animBg="1"/>
      <p:bldP spid="561160" grpId="0" animBg="1"/>
      <p:bldP spid="56116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2"/>
          <p:cNvSpPr txBox="1">
            <a:spLocks noChangeArrowheads="1"/>
          </p:cNvSpPr>
          <p:nvPr/>
        </p:nvSpPr>
        <p:spPr bwMode="auto">
          <a:xfrm>
            <a:off x="0" y="358775"/>
            <a:ext cx="5518150" cy="549275"/>
          </a:xfrm>
          <a:prstGeom prst="rect">
            <a:avLst/>
          </a:prstGeom>
          <a:noFill/>
          <a:ln w="9525">
            <a:noFill/>
            <a:miter lim="800000"/>
            <a:headEnd/>
            <a:tailEnd/>
          </a:ln>
        </p:spPr>
        <p:txBody>
          <a:bodyPr wrap="none">
            <a:spAutoFit/>
          </a:bodyPr>
          <a:lstStyle/>
          <a:p>
            <a:r>
              <a:rPr lang="en-US" sz="3000">
                <a:latin typeface="Arial Black" pitchFamily="34" charset="0"/>
              </a:rPr>
              <a:t>Types of industrial zones:</a:t>
            </a:r>
          </a:p>
        </p:txBody>
      </p:sp>
      <p:pic>
        <p:nvPicPr>
          <p:cNvPr id="37890" name="Picture 3" descr="campaign-main-ppt2"/>
          <p:cNvPicPr>
            <a:picLocks noChangeAspect="1" noChangeArrowheads="1"/>
          </p:cNvPicPr>
          <p:nvPr/>
        </p:nvPicPr>
        <p:blipFill>
          <a:blip r:embed="rId3"/>
          <a:srcRect/>
          <a:stretch>
            <a:fillRect/>
          </a:stretch>
        </p:blipFill>
        <p:spPr bwMode="auto">
          <a:xfrm>
            <a:off x="5848350" y="0"/>
            <a:ext cx="3295650" cy="6858000"/>
          </a:xfrm>
          <a:prstGeom prst="rect">
            <a:avLst/>
          </a:prstGeom>
          <a:noFill/>
          <a:ln w="9525">
            <a:noFill/>
            <a:miter lim="800000"/>
            <a:headEnd/>
            <a:tailEnd/>
          </a:ln>
        </p:spPr>
      </p:pic>
      <p:grpSp>
        <p:nvGrpSpPr>
          <p:cNvPr id="2" name="Group 4"/>
          <p:cNvGrpSpPr>
            <a:grpSpLocks/>
          </p:cNvGrpSpPr>
          <p:nvPr/>
        </p:nvGrpSpPr>
        <p:grpSpPr bwMode="auto">
          <a:xfrm>
            <a:off x="381000" y="304800"/>
            <a:ext cx="8153400" cy="5638800"/>
            <a:chOff x="240" y="192"/>
            <a:chExt cx="5136" cy="3552"/>
          </a:xfrm>
        </p:grpSpPr>
        <p:sp>
          <p:nvSpPr>
            <p:cNvPr id="37908" name="Text Box 5"/>
            <p:cNvSpPr txBox="1">
              <a:spLocks noChangeArrowheads="1"/>
            </p:cNvSpPr>
            <p:nvPr/>
          </p:nvSpPr>
          <p:spPr bwMode="auto">
            <a:xfrm>
              <a:off x="240" y="816"/>
              <a:ext cx="3312" cy="978"/>
            </a:xfrm>
            <a:prstGeom prst="rect">
              <a:avLst/>
            </a:prstGeom>
            <a:noFill/>
            <a:ln w="9525">
              <a:noFill/>
              <a:miter lim="800000"/>
              <a:headEnd/>
              <a:tailEnd/>
            </a:ln>
          </p:spPr>
          <p:txBody>
            <a:bodyPr>
              <a:spAutoFit/>
            </a:bodyPr>
            <a:lstStyle/>
            <a:p>
              <a:pPr>
                <a:spcBef>
                  <a:spcPct val="50000"/>
                </a:spcBef>
              </a:pPr>
              <a:r>
                <a:rPr lang="en-US">
                  <a:latin typeface="Arial" pitchFamily="34" charset="0"/>
                </a:rPr>
                <a:t>1.</a:t>
              </a:r>
              <a:r>
                <a:rPr lang="en-US" b="1">
                  <a:latin typeface="Arial" pitchFamily="34" charset="0"/>
                </a:rPr>
                <a:t>Settlement Industrial zones</a:t>
              </a:r>
              <a:r>
                <a:rPr lang="en-US">
                  <a:latin typeface="Arial" pitchFamily="34" charset="0"/>
                </a:rPr>
                <a:t> – of the largest 12 settlements, many announced projects to expand industrial zones in 2006-2007</a:t>
              </a:r>
            </a:p>
          </p:txBody>
        </p:sp>
        <p:sp>
          <p:nvSpPr>
            <p:cNvPr id="37909" name="Rectangle 6"/>
            <p:cNvSpPr>
              <a:spLocks noChangeArrowheads="1"/>
            </p:cNvSpPr>
            <p:nvPr/>
          </p:nvSpPr>
          <p:spPr bwMode="auto">
            <a:xfrm>
              <a:off x="4368" y="192"/>
              <a:ext cx="336" cy="288"/>
            </a:xfrm>
            <a:prstGeom prst="rect">
              <a:avLst/>
            </a:prstGeom>
            <a:noFill/>
            <a:ln w="57150">
              <a:solidFill>
                <a:schemeClr val="tx1"/>
              </a:solidFill>
              <a:miter lim="800000"/>
              <a:headEnd/>
              <a:tailEnd/>
            </a:ln>
          </p:spPr>
          <p:txBody>
            <a:bodyPr wrap="none" anchor="ctr"/>
            <a:lstStyle/>
            <a:p>
              <a:endParaRPr lang="en-US"/>
            </a:p>
          </p:txBody>
        </p:sp>
        <p:sp>
          <p:nvSpPr>
            <p:cNvPr id="37910" name="Rectangle 7"/>
            <p:cNvSpPr>
              <a:spLocks noChangeArrowheads="1"/>
            </p:cNvSpPr>
            <p:nvPr/>
          </p:nvSpPr>
          <p:spPr bwMode="auto">
            <a:xfrm>
              <a:off x="3984" y="1200"/>
              <a:ext cx="240" cy="240"/>
            </a:xfrm>
            <a:prstGeom prst="rect">
              <a:avLst/>
            </a:prstGeom>
            <a:noFill/>
            <a:ln w="57150">
              <a:solidFill>
                <a:schemeClr val="tx1"/>
              </a:solidFill>
              <a:miter lim="800000"/>
              <a:headEnd/>
              <a:tailEnd/>
            </a:ln>
          </p:spPr>
          <p:txBody>
            <a:bodyPr wrap="none" anchor="ctr"/>
            <a:lstStyle/>
            <a:p>
              <a:endParaRPr lang="en-US"/>
            </a:p>
          </p:txBody>
        </p:sp>
        <p:sp>
          <p:nvSpPr>
            <p:cNvPr id="37911" name="Rectangle 8"/>
            <p:cNvSpPr>
              <a:spLocks noChangeArrowheads="1"/>
            </p:cNvSpPr>
            <p:nvPr/>
          </p:nvSpPr>
          <p:spPr bwMode="auto">
            <a:xfrm>
              <a:off x="4128" y="1680"/>
              <a:ext cx="240" cy="192"/>
            </a:xfrm>
            <a:prstGeom prst="rect">
              <a:avLst/>
            </a:prstGeom>
            <a:noFill/>
            <a:ln w="57150">
              <a:solidFill>
                <a:schemeClr val="tx1"/>
              </a:solidFill>
              <a:miter lim="800000"/>
              <a:headEnd/>
              <a:tailEnd/>
            </a:ln>
          </p:spPr>
          <p:txBody>
            <a:bodyPr wrap="none" anchor="ctr"/>
            <a:lstStyle/>
            <a:p>
              <a:endParaRPr lang="en-US"/>
            </a:p>
          </p:txBody>
        </p:sp>
        <p:sp>
          <p:nvSpPr>
            <p:cNvPr id="37912" name="Rectangle 9"/>
            <p:cNvSpPr>
              <a:spLocks noChangeArrowheads="1"/>
            </p:cNvSpPr>
            <p:nvPr/>
          </p:nvSpPr>
          <p:spPr bwMode="auto">
            <a:xfrm>
              <a:off x="4272" y="3504"/>
              <a:ext cx="192" cy="240"/>
            </a:xfrm>
            <a:prstGeom prst="rect">
              <a:avLst/>
            </a:prstGeom>
            <a:noFill/>
            <a:ln w="57150">
              <a:solidFill>
                <a:schemeClr val="tx1"/>
              </a:solidFill>
              <a:miter lim="800000"/>
              <a:headEnd/>
              <a:tailEnd/>
            </a:ln>
          </p:spPr>
          <p:txBody>
            <a:bodyPr wrap="none" anchor="ctr"/>
            <a:lstStyle/>
            <a:p>
              <a:endParaRPr lang="en-US"/>
            </a:p>
          </p:txBody>
        </p:sp>
        <p:sp>
          <p:nvSpPr>
            <p:cNvPr id="37913" name="Rectangle 10"/>
            <p:cNvSpPr>
              <a:spLocks noChangeArrowheads="1"/>
            </p:cNvSpPr>
            <p:nvPr/>
          </p:nvSpPr>
          <p:spPr bwMode="auto">
            <a:xfrm>
              <a:off x="4848" y="2640"/>
              <a:ext cx="240" cy="240"/>
            </a:xfrm>
            <a:prstGeom prst="rect">
              <a:avLst/>
            </a:prstGeom>
            <a:noFill/>
            <a:ln w="57150">
              <a:solidFill>
                <a:schemeClr val="tx1"/>
              </a:solidFill>
              <a:miter lim="800000"/>
              <a:headEnd/>
              <a:tailEnd/>
            </a:ln>
          </p:spPr>
          <p:txBody>
            <a:bodyPr wrap="none" anchor="ctr"/>
            <a:lstStyle/>
            <a:p>
              <a:endParaRPr lang="en-US"/>
            </a:p>
          </p:txBody>
        </p:sp>
        <p:sp>
          <p:nvSpPr>
            <p:cNvPr id="37914" name="Rectangle 11"/>
            <p:cNvSpPr>
              <a:spLocks noChangeArrowheads="1"/>
            </p:cNvSpPr>
            <p:nvPr/>
          </p:nvSpPr>
          <p:spPr bwMode="auto">
            <a:xfrm>
              <a:off x="4608" y="2352"/>
              <a:ext cx="192" cy="192"/>
            </a:xfrm>
            <a:prstGeom prst="rect">
              <a:avLst/>
            </a:prstGeom>
            <a:noFill/>
            <a:ln w="57150">
              <a:solidFill>
                <a:schemeClr val="tx1"/>
              </a:solidFill>
              <a:miter lim="800000"/>
              <a:headEnd/>
              <a:tailEnd/>
            </a:ln>
          </p:spPr>
          <p:txBody>
            <a:bodyPr wrap="none" anchor="ctr"/>
            <a:lstStyle/>
            <a:p>
              <a:endParaRPr lang="en-US"/>
            </a:p>
          </p:txBody>
        </p:sp>
        <p:sp>
          <p:nvSpPr>
            <p:cNvPr id="37915" name="Rectangle 12"/>
            <p:cNvSpPr>
              <a:spLocks noChangeArrowheads="1"/>
            </p:cNvSpPr>
            <p:nvPr/>
          </p:nvSpPr>
          <p:spPr bwMode="auto">
            <a:xfrm>
              <a:off x="4896" y="1104"/>
              <a:ext cx="240" cy="240"/>
            </a:xfrm>
            <a:prstGeom prst="rect">
              <a:avLst/>
            </a:prstGeom>
            <a:noFill/>
            <a:ln w="57150">
              <a:solidFill>
                <a:schemeClr val="tx1"/>
              </a:solidFill>
              <a:miter lim="800000"/>
              <a:headEnd/>
              <a:tailEnd/>
            </a:ln>
          </p:spPr>
          <p:txBody>
            <a:bodyPr wrap="none" anchor="ctr"/>
            <a:lstStyle/>
            <a:p>
              <a:endParaRPr lang="en-US"/>
            </a:p>
          </p:txBody>
        </p:sp>
        <p:sp>
          <p:nvSpPr>
            <p:cNvPr id="37916" name="Rectangle 13"/>
            <p:cNvSpPr>
              <a:spLocks noChangeArrowheads="1"/>
            </p:cNvSpPr>
            <p:nvPr/>
          </p:nvSpPr>
          <p:spPr bwMode="auto">
            <a:xfrm>
              <a:off x="4800" y="1632"/>
              <a:ext cx="240" cy="240"/>
            </a:xfrm>
            <a:prstGeom prst="rect">
              <a:avLst/>
            </a:prstGeom>
            <a:noFill/>
            <a:ln w="57150">
              <a:solidFill>
                <a:schemeClr val="tx1"/>
              </a:solidFill>
              <a:miter lim="800000"/>
              <a:headEnd/>
              <a:tailEnd/>
            </a:ln>
          </p:spPr>
          <p:txBody>
            <a:bodyPr wrap="none" anchor="ctr"/>
            <a:lstStyle/>
            <a:p>
              <a:endParaRPr lang="en-US"/>
            </a:p>
          </p:txBody>
        </p:sp>
        <p:sp>
          <p:nvSpPr>
            <p:cNvPr id="37917" name="Rectangle 14"/>
            <p:cNvSpPr>
              <a:spLocks noChangeArrowheads="1"/>
            </p:cNvSpPr>
            <p:nvPr/>
          </p:nvSpPr>
          <p:spPr bwMode="auto">
            <a:xfrm>
              <a:off x="4320" y="3072"/>
              <a:ext cx="240" cy="192"/>
            </a:xfrm>
            <a:prstGeom prst="rect">
              <a:avLst/>
            </a:prstGeom>
            <a:noFill/>
            <a:ln w="57150">
              <a:solidFill>
                <a:schemeClr val="tx1"/>
              </a:solidFill>
              <a:miter lim="800000"/>
              <a:headEnd/>
              <a:tailEnd/>
            </a:ln>
          </p:spPr>
          <p:txBody>
            <a:bodyPr wrap="none" anchor="ctr"/>
            <a:lstStyle/>
            <a:p>
              <a:endParaRPr lang="en-US"/>
            </a:p>
          </p:txBody>
        </p:sp>
        <p:sp>
          <p:nvSpPr>
            <p:cNvPr id="37918" name="Rectangle 15"/>
            <p:cNvSpPr>
              <a:spLocks noChangeArrowheads="1"/>
            </p:cNvSpPr>
            <p:nvPr/>
          </p:nvSpPr>
          <p:spPr bwMode="auto">
            <a:xfrm>
              <a:off x="5136" y="1632"/>
              <a:ext cx="240" cy="240"/>
            </a:xfrm>
            <a:prstGeom prst="rect">
              <a:avLst/>
            </a:prstGeom>
            <a:noFill/>
            <a:ln w="57150">
              <a:solidFill>
                <a:schemeClr val="tx1"/>
              </a:solidFill>
              <a:miter lim="800000"/>
              <a:headEnd/>
              <a:tailEnd/>
            </a:ln>
          </p:spPr>
          <p:txBody>
            <a:bodyPr wrap="none" anchor="ctr"/>
            <a:lstStyle/>
            <a:p>
              <a:endParaRPr lang="en-US"/>
            </a:p>
          </p:txBody>
        </p:sp>
        <p:sp>
          <p:nvSpPr>
            <p:cNvPr id="37919" name="Rectangle 16"/>
            <p:cNvSpPr>
              <a:spLocks noChangeArrowheads="1"/>
            </p:cNvSpPr>
            <p:nvPr/>
          </p:nvSpPr>
          <p:spPr bwMode="auto">
            <a:xfrm>
              <a:off x="4464" y="1536"/>
              <a:ext cx="240" cy="240"/>
            </a:xfrm>
            <a:prstGeom prst="rect">
              <a:avLst/>
            </a:prstGeom>
            <a:noFill/>
            <a:ln w="57150">
              <a:solidFill>
                <a:schemeClr val="tx1"/>
              </a:solidFill>
              <a:miter lim="800000"/>
              <a:headEnd/>
              <a:tailEnd/>
            </a:ln>
          </p:spPr>
          <p:txBody>
            <a:bodyPr wrap="none" anchor="ctr"/>
            <a:lstStyle/>
            <a:p>
              <a:endParaRPr lang="en-US"/>
            </a:p>
          </p:txBody>
        </p:sp>
        <p:sp>
          <p:nvSpPr>
            <p:cNvPr id="37920" name="Rectangle 17"/>
            <p:cNvSpPr>
              <a:spLocks noChangeArrowheads="1"/>
            </p:cNvSpPr>
            <p:nvPr/>
          </p:nvSpPr>
          <p:spPr bwMode="auto">
            <a:xfrm>
              <a:off x="4368" y="1152"/>
              <a:ext cx="240" cy="192"/>
            </a:xfrm>
            <a:prstGeom prst="rect">
              <a:avLst/>
            </a:prstGeom>
            <a:noFill/>
            <a:ln w="57150">
              <a:solidFill>
                <a:schemeClr val="tx1"/>
              </a:solidFill>
              <a:miter lim="800000"/>
              <a:headEnd/>
              <a:tailEnd/>
            </a:ln>
          </p:spPr>
          <p:txBody>
            <a:bodyPr wrap="none" anchor="ctr"/>
            <a:lstStyle/>
            <a:p>
              <a:endParaRPr lang="en-US"/>
            </a:p>
          </p:txBody>
        </p:sp>
      </p:grpSp>
      <p:grpSp>
        <p:nvGrpSpPr>
          <p:cNvPr id="3" name="Group 18"/>
          <p:cNvGrpSpPr>
            <a:grpSpLocks/>
          </p:cNvGrpSpPr>
          <p:nvPr/>
        </p:nvGrpSpPr>
        <p:grpSpPr bwMode="auto">
          <a:xfrm>
            <a:off x="381000" y="228600"/>
            <a:ext cx="8458200" cy="5486400"/>
            <a:chOff x="240" y="144"/>
            <a:chExt cx="5328" cy="3456"/>
          </a:xfrm>
        </p:grpSpPr>
        <p:sp>
          <p:nvSpPr>
            <p:cNvPr id="37904" name="Text Box 19"/>
            <p:cNvSpPr txBox="1">
              <a:spLocks noChangeArrowheads="1"/>
            </p:cNvSpPr>
            <p:nvPr/>
          </p:nvSpPr>
          <p:spPr bwMode="auto">
            <a:xfrm>
              <a:off x="240" y="1872"/>
              <a:ext cx="3120" cy="518"/>
            </a:xfrm>
            <a:prstGeom prst="rect">
              <a:avLst/>
            </a:prstGeom>
            <a:noFill/>
            <a:ln w="9525">
              <a:noFill/>
              <a:miter lim="800000"/>
              <a:headEnd/>
              <a:tailEnd/>
            </a:ln>
          </p:spPr>
          <p:txBody>
            <a:bodyPr>
              <a:spAutoFit/>
            </a:bodyPr>
            <a:lstStyle/>
            <a:p>
              <a:pPr>
                <a:spcBef>
                  <a:spcPct val="50000"/>
                </a:spcBef>
              </a:pPr>
              <a:r>
                <a:rPr lang="en-US">
                  <a:latin typeface="Arial" pitchFamily="34" charset="0"/>
                </a:rPr>
                <a:t>2.</a:t>
              </a:r>
              <a:r>
                <a:rPr lang="en-US" b="1">
                  <a:latin typeface="Arial" pitchFamily="34" charset="0"/>
                </a:rPr>
                <a:t>“Joint industrial zones”</a:t>
              </a:r>
              <a:r>
                <a:rPr lang="en-US">
                  <a:latin typeface="Arial" pitchFamily="34" charset="0"/>
                </a:rPr>
                <a:t> – Jenin, Hebron, Jericho and Gaza</a:t>
              </a:r>
            </a:p>
          </p:txBody>
        </p:sp>
        <p:sp>
          <p:nvSpPr>
            <p:cNvPr id="37905" name="Rectangle 20"/>
            <p:cNvSpPr>
              <a:spLocks noChangeArrowheads="1"/>
            </p:cNvSpPr>
            <p:nvPr/>
          </p:nvSpPr>
          <p:spPr bwMode="auto">
            <a:xfrm>
              <a:off x="4848" y="144"/>
              <a:ext cx="240" cy="192"/>
            </a:xfrm>
            <a:prstGeom prst="rect">
              <a:avLst/>
            </a:prstGeom>
            <a:noFill/>
            <a:ln w="38100">
              <a:solidFill>
                <a:srgbClr val="339966"/>
              </a:solidFill>
              <a:miter lim="800000"/>
              <a:headEnd/>
              <a:tailEnd/>
            </a:ln>
          </p:spPr>
          <p:txBody>
            <a:bodyPr wrap="none" anchor="ctr"/>
            <a:lstStyle/>
            <a:p>
              <a:endParaRPr lang="en-US"/>
            </a:p>
          </p:txBody>
        </p:sp>
        <p:sp>
          <p:nvSpPr>
            <p:cNvPr id="37906" name="Rectangle 21"/>
            <p:cNvSpPr>
              <a:spLocks noChangeArrowheads="1"/>
            </p:cNvSpPr>
            <p:nvPr/>
          </p:nvSpPr>
          <p:spPr bwMode="auto">
            <a:xfrm>
              <a:off x="3792" y="3408"/>
              <a:ext cx="240" cy="192"/>
            </a:xfrm>
            <a:prstGeom prst="rect">
              <a:avLst/>
            </a:prstGeom>
            <a:noFill/>
            <a:ln w="38100">
              <a:solidFill>
                <a:srgbClr val="339966"/>
              </a:solidFill>
              <a:miter lim="800000"/>
              <a:headEnd/>
              <a:tailEnd/>
            </a:ln>
          </p:spPr>
          <p:txBody>
            <a:bodyPr wrap="none" anchor="ctr"/>
            <a:lstStyle/>
            <a:p>
              <a:endParaRPr lang="en-US"/>
            </a:p>
          </p:txBody>
        </p:sp>
        <p:sp>
          <p:nvSpPr>
            <p:cNvPr id="37907" name="Rectangle 22"/>
            <p:cNvSpPr>
              <a:spLocks noChangeArrowheads="1"/>
            </p:cNvSpPr>
            <p:nvPr/>
          </p:nvSpPr>
          <p:spPr bwMode="auto">
            <a:xfrm>
              <a:off x="5328" y="2400"/>
              <a:ext cx="240" cy="192"/>
            </a:xfrm>
            <a:prstGeom prst="rect">
              <a:avLst/>
            </a:prstGeom>
            <a:noFill/>
            <a:ln w="38100">
              <a:solidFill>
                <a:srgbClr val="339966"/>
              </a:solidFill>
              <a:miter lim="800000"/>
              <a:headEnd/>
              <a:tailEnd/>
            </a:ln>
          </p:spPr>
          <p:txBody>
            <a:bodyPr wrap="none" anchor="ctr"/>
            <a:lstStyle/>
            <a:p>
              <a:endParaRPr lang="en-US"/>
            </a:p>
          </p:txBody>
        </p:sp>
      </p:grpSp>
      <p:grpSp>
        <p:nvGrpSpPr>
          <p:cNvPr id="4" name="Group 23"/>
          <p:cNvGrpSpPr>
            <a:grpSpLocks/>
          </p:cNvGrpSpPr>
          <p:nvPr/>
        </p:nvGrpSpPr>
        <p:grpSpPr bwMode="auto">
          <a:xfrm>
            <a:off x="381000" y="1447800"/>
            <a:ext cx="6400800" cy="4114800"/>
            <a:chOff x="240" y="912"/>
            <a:chExt cx="4032" cy="2592"/>
          </a:xfrm>
        </p:grpSpPr>
        <p:sp>
          <p:nvSpPr>
            <p:cNvPr id="37901" name="Text Box 24"/>
            <p:cNvSpPr txBox="1">
              <a:spLocks noChangeArrowheads="1"/>
            </p:cNvSpPr>
            <p:nvPr/>
          </p:nvSpPr>
          <p:spPr bwMode="auto">
            <a:xfrm>
              <a:off x="240" y="2592"/>
              <a:ext cx="3024" cy="288"/>
            </a:xfrm>
            <a:prstGeom prst="rect">
              <a:avLst/>
            </a:prstGeom>
            <a:noFill/>
            <a:ln w="9525">
              <a:noFill/>
              <a:miter lim="800000"/>
              <a:headEnd/>
              <a:tailEnd/>
            </a:ln>
          </p:spPr>
          <p:txBody>
            <a:bodyPr>
              <a:spAutoFit/>
            </a:bodyPr>
            <a:lstStyle/>
            <a:p>
              <a:pPr>
                <a:spcBef>
                  <a:spcPct val="50000"/>
                </a:spcBef>
              </a:pPr>
              <a:r>
                <a:rPr lang="en-US">
                  <a:latin typeface="Arial" pitchFamily="34" charset="0"/>
                </a:rPr>
                <a:t>3.</a:t>
              </a:r>
              <a:r>
                <a:rPr lang="en-US" b="1">
                  <a:latin typeface="Arial" pitchFamily="34" charset="0"/>
                </a:rPr>
                <a:t>“Border Industrial zones”</a:t>
              </a:r>
              <a:endParaRPr lang="en-US">
                <a:latin typeface="Arial" pitchFamily="34" charset="0"/>
              </a:endParaRPr>
            </a:p>
          </p:txBody>
        </p:sp>
        <p:sp>
          <p:nvSpPr>
            <p:cNvPr id="37902" name="Rectangle 25"/>
            <p:cNvSpPr>
              <a:spLocks noChangeArrowheads="1"/>
            </p:cNvSpPr>
            <p:nvPr/>
          </p:nvSpPr>
          <p:spPr bwMode="auto">
            <a:xfrm>
              <a:off x="4032" y="912"/>
              <a:ext cx="240" cy="192"/>
            </a:xfrm>
            <a:prstGeom prst="rect">
              <a:avLst/>
            </a:prstGeom>
            <a:noFill/>
            <a:ln w="38100">
              <a:solidFill>
                <a:srgbClr val="CC3300"/>
              </a:solidFill>
              <a:miter lim="800000"/>
              <a:headEnd/>
              <a:tailEnd/>
            </a:ln>
          </p:spPr>
          <p:txBody>
            <a:bodyPr wrap="none" anchor="ctr"/>
            <a:lstStyle/>
            <a:p>
              <a:endParaRPr lang="en-US"/>
            </a:p>
          </p:txBody>
        </p:sp>
        <p:sp>
          <p:nvSpPr>
            <p:cNvPr id="37903" name="Rectangle 26"/>
            <p:cNvSpPr>
              <a:spLocks noChangeArrowheads="1"/>
            </p:cNvSpPr>
            <p:nvPr/>
          </p:nvSpPr>
          <p:spPr bwMode="auto">
            <a:xfrm>
              <a:off x="3744" y="3312"/>
              <a:ext cx="240" cy="192"/>
            </a:xfrm>
            <a:prstGeom prst="rect">
              <a:avLst/>
            </a:prstGeom>
            <a:noFill/>
            <a:ln w="38100">
              <a:solidFill>
                <a:srgbClr val="CC3300"/>
              </a:solidFill>
              <a:miter lim="800000"/>
              <a:headEnd/>
              <a:tailEnd/>
            </a:ln>
          </p:spPr>
          <p:txBody>
            <a:bodyPr wrap="none" anchor="ctr"/>
            <a:lstStyle/>
            <a:p>
              <a:endParaRPr lang="en-US"/>
            </a:p>
          </p:txBody>
        </p:sp>
      </p:grpSp>
      <p:grpSp>
        <p:nvGrpSpPr>
          <p:cNvPr id="5" name="Group 27"/>
          <p:cNvGrpSpPr>
            <a:grpSpLocks/>
          </p:cNvGrpSpPr>
          <p:nvPr/>
        </p:nvGrpSpPr>
        <p:grpSpPr bwMode="auto">
          <a:xfrm>
            <a:off x="381000" y="838200"/>
            <a:ext cx="8610600" cy="4632325"/>
            <a:chOff x="240" y="528"/>
            <a:chExt cx="5424" cy="2918"/>
          </a:xfrm>
        </p:grpSpPr>
        <p:sp>
          <p:nvSpPr>
            <p:cNvPr id="37899" name="Text Box 28"/>
            <p:cNvSpPr txBox="1">
              <a:spLocks noChangeArrowheads="1"/>
            </p:cNvSpPr>
            <p:nvPr/>
          </p:nvSpPr>
          <p:spPr bwMode="auto">
            <a:xfrm>
              <a:off x="240" y="2928"/>
              <a:ext cx="3072" cy="518"/>
            </a:xfrm>
            <a:prstGeom prst="rect">
              <a:avLst/>
            </a:prstGeom>
            <a:noFill/>
            <a:ln w="9525">
              <a:noFill/>
              <a:miter lim="800000"/>
              <a:headEnd/>
              <a:tailEnd/>
            </a:ln>
          </p:spPr>
          <p:txBody>
            <a:bodyPr>
              <a:spAutoFit/>
            </a:bodyPr>
            <a:lstStyle/>
            <a:p>
              <a:pPr>
                <a:spcBef>
                  <a:spcPct val="50000"/>
                </a:spcBef>
              </a:pPr>
              <a:r>
                <a:rPr lang="en-US">
                  <a:latin typeface="Arial" pitchFamily="34" charset="0"/>
                </a:rPr>
                <a:t>4.</a:t>
              </a:r>
              <a:r>
                <a:rPr lang="en-US" b="1">
                  <a:latin typeface="Arial" pitchFamily="34" charset="0"/>
                </a:rPr>
                <a:t>Agro-Industrial zone</a:t>
              </a:r>
              <a:r>
                <a:rPr lang="en-US">
                  <a:latin typeface="Arial" pitchFamily="34" charset="0"/>
                </a:rPr>
                <a:t> – located in the Jordan Valley</a:t>
              </a:r>
            </a:p>
          </p:txBody>
        </p:sp>
        <p:sp>
          <p:nvSpPr>
            <p:cNvPr id="37900" name="Oval 29"/>
            <p:cNvSpPr>
              <a:spLocks noChangeArrowheads="1"/>
            </p:cNvSpPr>
            <p:nvPr/>
          </p:nvSpPr>
          <p:spPr bwMode="auto">
            <a:xfrm>
              <a:off x="5136" y="528"/>
              <a:ext cx="528" cy="2448"/>
            </a:xfrm>
            <a:prstGeom prst="ellipse">
              <a:avLst/>
            </a:prstGeom>
            <a:solidFill>
              <a:srgbClr val="CCFFCC">
                <a:alpha val="39999"/>
              </a:srgbClr>
            </a:solidFill>
            <a:ln w="9525">
              <a:solidFill>
                <a:schemeClr val="tx1"/>
              </a:solidFill>
              <a:prstDash val="dash"/>
              <a:round/>
              <a:headEnd/>
              <a:tailEnd/>
            </a:ln>
          </p:spPr>
          <p:txBody>
            <a:bodyPr wrap="none" anchor="ctr"/>
            <a:lstStyle/>
            <a:p>
              <a:endParaRPr lang="en-US"/>
            </a:p>
          </p:txBody>
        </p:sp>
      </p:grpSp>
      <p:grpSp>
        <p:nvGrpSpPr>
          <p:cNvPr id="6" name="Group 30"/>
          <p:cNvGrpSpPr>
            <a:grpSpLocks/>
          </p:cNvGrpSpPr>
          <p:nvPr/>
        </p:nvGrpSpPr>
        <p:grpSpPr bwMode="auto">
          <a:xfrm>
            <a:off x="381000" y="4495800"/>
            <a:ext cx="7391400" cy="1447800"/>
            <a:chOff x="240" y="2880"/>
            <a:chExt cx="4656" cy="912"/>
          </a:xfrm>
        </p:grpSpPr>
        <p:sp>
          <p:nvSpPr>
            <p:cNvPr id="37897" name="Text Box 31"/>
            <p:cNvSpPr txBox="1">
              <a:spLocks noChangeArrowheads="1"/>
            </p:cNvSpPr>
            <p:nvPr/>
          </p:nvSpPr>
          <p:spPr bwMode="auto">
            <a:xfrm>
              <a:off x="240" y="3504"/>
              <a:ext cx="2592" cy="288"/>
            </a:xfrm>
            <a:prstGeom prst="rect">
              <a:avLst/>
            </a:prstGeom>
            <a:noFill/>
            <a:ln w="9525">
              <a:noFill/>
              <a:miter lim="800000"/>
              <a:headEnd/>
              <a:tailEnd/>
            </a:ln>
          </p:spPr>
          <p:txBody>
            <a:bodyPr>
              <a:spAutoFit/>
            </a:bodyPr>
            <a:lstStyle/>
            <a:p>
              <a:pPr>
                <a:spcBef>
                  <a:spcPct val="50000"/>
                </a:spcBef>
              </a:pPr>
              <a:r>
                <a:rPr lang="en-US">
                  <a:latin typeface="Arial" pitchFamily="34" charset="0"/>
                </a:rPr>
                <a:t>5- </a:t>
              </a:r>
              <a:r>
                <a:rPr lang="en-US" b="1">
                  <a:latin typeface="Arial" pitchFamily="34" charset="0"/>
                </a:rPr>
                <a:t>Tourist industry</a:t>
              </a:r>
            </a:p>
          </p:txBody>
        </p:sp>
        <p:sp>
          <p:nvSpPr>
            <p:cNvPr id="37898" name="Oval 32"/>
            <p:cNvSpPr>
              <a:spLocks noChangeArrowheads="1"/>
            </p:cNvSpPr>
            <p:nvPr/>
          </p:nvSpPr>
          <p:spPr bwMode="auto">
            <a:xfrm>
              <a:off x="4464" y="2880"/>
              <a:ext cx="432" cy="432"/>
            </a:xfrm>
            <a:prstGeom prst="ellipse">
              <a:avLst/>
            </a:prstGeom>
            <a:solidFill>
              <a:schemeClr val="accent1">
                <a:alpha val="79999"/>
              </a:schemeClr>
            </a:solidFill>
            <a:ln w="9525">
              <a:solidFill>
                <a:schemeClr val="tx1"/>
              </a:solidFill>
              <a:round/>
              <a:headEnd/>
              <a:tailEnd/>
            </a:ln>
          </p:spPr>
          <p:txBody>
            <a:bodyPr wrap="none" anchor="ctr"/>
            <a:lstStyle/>
            <a:p>
              <a:endParaRPr lang="en-US"/>
            </a:p>
          </p:txBody>
        </p:sp>
      </p:grpSp>
      <p:sp>
        <p:nvSpPr>
          <p:cNvPr id="508961" name="Text Box 33"/>
          <p:cNvSpPr txBox="1">
            <a:spLocks noChangeArrowheads="1"/>
          </p:cNvSpPr>
          <p:nvPr/>
        </p:nvSpPr>
        <p:spPr bwMode="auto">
          <a:xfrm>
            <a:off x="381000" y="5943600"/>
            <a:ext cx="5181600" cy="822325"/>
          </a:xfrm>
          <a:prstGeom prst="rect">
            <a:avLst/>
          </a:prstGeom>
          <a:noFill/>
          <a:ln w="9525">
            <a:noFill/>
            <a:miter lim="800000"/>
            <a:headEnd/>
            <a:tailEnd/>
          </a:ln>
        </p:spPr>
        <p:txBody>
          <a:bodyPr>
            <a:spAutoFit/>
          </a:bodyPr>
          <a:lstStyle/>
          <a:p>
            <a:pPr>
              <a:spcBef>
                <a:spcPct val="50000"/>
              </a:spcBef>
            </a:pPr>
            <a:r>
              <a:rPr lang="en-US">
                <a:latin typeface="Arial" pitchFamily="34" charset="0"/>
              </a:rPr>
              <a:t>6- Other industries – Electricity, Water, Services, Banking ...etc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89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96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AutoShape 2"/>
          <p:cNvSpPr>
            <a:spLocks noChangeArrowheads="1"/>
          </p:cNvSpPr>
          <p:nvPr/>
        </p:nvSpPr>
        <p:spPr bwMode="auto">
          <a:xfrm>
            <a:off x="6705600" y="1676400"/>
            <a:ext cx="2286000" cy="1447800"/>
          </a:xfrm>
          <a:prstGeom prst="roundRect">
            <a:avLst>
              <a:gd name="adj" fmla="val 8505"/>
            </a:avLst>
          </a:prstGeom>
          <a:solidFill>
            <a:schemeClr val="tx1"/>
          </a:solidFill>
          <a:ln w="25400">
            <a:solidFill>
              <a:schemeClr val="tx2"/>
            </a:solidFill>
            <a:round/>
            <a:headEnd/>
            <a:tailEnd/>
          </a:ln>
        </p:spPr>
        <p:txBody>
          <a:bodyPr tIns="46800" anchor="ctr"/>
          <a:lstStyle/>
          <a:p>
            <a:r>
              <a:rPr lang="en-US" sz="1800" b="1">
                <a:solidFill>
                  <a:schemeClr val="bg1"/>
                </a:solidFill>
                <a:latin typeface="Arial" pitchFamily="34" charset="0"/>
              </a:rPr>
              <a:t>Israeli industry to provide high-margin technological and logistic expertise</a:t>
            </a:r>
          </a:p>
        </p:txBody>
      </p:sp>
      <p:sp>
        <p:nvSpPr>
          <p:cNvPr id="39938" name="AutoShape 3"/>
          <p:cNvSpPr>
            <a:spLocks noChangeArrowheads="1"/>
          </p:cNvSpPr>
          <p:nvPr/>
        </p:nvSpPr>
        <p:spPr bwMode="auto">
          <a:xfrm>
            <a:off x="6705600" y="3200400"/>
            <a:ext cx="2209800" cy="1219200"/>
          </a:xfrm>
          <a:prstGeom prst="roundRect">
            <a:avLst>
              <a:gd name="adj" fmla="val 8505"/>
            </a:avLst>
          </a:prstGeom>
          <a:solidFill>
            <a:schemeClr val="tx1"/>
          </a:solidFill>
          <a:ln w="25400">
            <a:solidFill>
              <a:schemeClr val="tx2"/>
            </a:solidFill>
            <a:round/>
            <a:headEnd/>
            <a:tailEnd/>
          </a:ln>
        </p:spPr>
        <p:txBody>
          <a:bodyPr tIns="46800" anchor="ctr"/>
          <a:lstStyle/>
          <a:p>
            <a:r>
              <a:rPr lang="en-GB" sz="1800" b="1">
                <a:solidFill>
                  <a:schemeClr val="bg1"/>
                </a:solidFill>
                <a:latin typeface="Arial" pitchFamily="34" charset="0"/>
              </a:rPr>
              <a:t>Prevention of the development of Palestinian industry. </a:t>
            </a:r>
            <a:endParaRPr lang="en-US" sz="1800" b="1">
              <a:solidFill>
                <a:schemeClr val="bg1"/>
              </a:solidFill>
              <a:latin typeface="Arial" pitchFamily="34" charset="0"/>
            </a:endParaRPr>
          </a:p>
        </p:txBody>
      </p:sp>
      <p:sp>
        <p:nvSpPr>
          <p:cNvPr id="39939" name="AutoShape 4"/>
          <p:cNvSpPr>
            <a:spLocks noChangeArrowheads="1"/>
          </p:cNvSpPr>
          <p:nvPr/>
        </p:nvSpPr>
        <p:spPr bwMode="auto">
          <a:xfrm>
            <a:off x="228600" y="1981200"/>
            <a:ext cx="1905000" cy="1143000"/>
          </a:xfrm>
          <a:prstGeom prst="roundRect">
            <a:avLst>
              <a:gd name="adj" fmla="val 8505"/>
            </a:avLst>
          </a:prstGeom>
          <a:solidFill>
            <a:schemeClr val="tx1"/>
          </a:solidFill>
          <a:ln w="25400">
            <a:solidFill>
              <a:schemeClr val="tx2"/>
            </a:solidFill>
            <a:round/>
            <a:headEnd/>
            <a:tailEnd/>
          </a:ln>
        </p:spPr>
        <p:txBody>
          <a:bodyPr tIns="46800" anchor="ctr"/>
          <a:lstStyle/>
          <a:p>
            <a:r>
              <a:rPr lang="en-US" sz="1600" b="1">
                <a:solidFill>
                  <a:schemeClr val="bg1"/>
                </a:solidFill>
                <a:latin typeface="Arial" pitchFamily="34" charset="0"/>
              </a:rPr>
              <a:t>Salaries forced by Israeli Companies (AV. Of $300/month)</a:t>
            </a:r>
          </a:p>
        </p:txBody>
      </p:sp>
      <p:grpSp>
        <p:nvGrpSpPr>
          <p:cNvPr id="39940" name="Group 5"/>
          <p:cNvGrpSpPr>
            <a:grpSpLocks/>
          </p:cNvGrpSpPr>
          <p:nvPr/>
        </p:nvGrpSpPr>
        <p:grpSpPr bwMode="auto">
          <a:xfrm>
            <a:off x="2209800" y="152400"/>
            <a:ext cx="4572000" cy="3886200"/>
            <a:chOff x="96" y="96"/>
            <a:chExt cx="2880" cy="2448"/>
          </a:xfrm>
        </p:grpSpPr>
        <p:sp>
          <p:nvSpPr>
            <p:cNvPr id="39953" name="Text Box 6"/>
            <p:cNvSpPr txBox="1">
              <a:spLocks noChangeArrowheads="1"/>
            </p:cNvSpPr>
            <p:nvPr/>
          </p:nvSpPr>
          <p:spPr bwMode="auto">
            <a:xfrm>
              <a:off x="240" y="96"/>
              <a:ext cx="2496" cy="288"/>
            </a:xfrm>
            <a:prstGeom prst="rect">
              <a:avLst/>
            </a:prstGeom>
            <a:solidFill>
              <a:srgbClr val="FFCC99"/>
            </a:solidFill>
            <a:ln w="9525">
              <a:noFill/>
              <a:miter lim="800000"/>
              <a:headEnd/>
              <a:tailEnd/>
            </a:ln>
          </p:spPr>
          <p:txBody>
            <a:bodyPr>
              <a:spAutoFit/>
            </a:bodyPr>
            <a:lstStyle/>
            <a:p>
              <a:pPr algn="ctr">
                <a:spcBef>
                  <a:spcPct val="50000"/>
                </a:spcBef>
              </a:pPr>
              <a:r>
                <a:rPr lang="en-US"/>
                <a:t>Palestinian Labour</a:t>
              </a:r>
            </a:p>
          </p:txBody>
        </p:sp>
        <p:sp>
          <p:nvSpPr>
            <p:cNvPr id="39954" name="AutoShape 7"/>
            <p:cNvSpPr>
              <a:spLocks noChangeArrowheads="1"/>
            </p:cNvSpPr>
            <p:nvPr/>
          </p:nvSpPr>
          <p:spPr bwMode="auto">
            <a:xfrm>
              <a:off x="96" y="528"/>
              <a:ext cx="2880" cy="384"/>
            </a:xfrm>
            <a:prstGeom prst="roundRect">
              <a:avLst>
                <a:gd name="adj" fmla="val 8505"/>
              </a:avLst>
            </a:prstGeom>
            <a:solidFill>
              <a:schemeClr val="tx1"/>
            </a:solidFill>
            <a:ln w="25400">
              <a:solidFill>
                <a:schemeClr val="tx2"/>
              </a:solidFill>
              <a:round/>
              <a:headEnd/>
              <a:tailEnd/>
            </a:ln>
          </p:spPr>
          <p:txBody>
            <a:bodyPr tIns="46800" anchor="ctr"/>
            <a:lstStyle/>
            <a:p>
              <a:pPr algn="ctr"/>
              <a:r>
                <a:rPr lang="en-US" sz="1600">
                  <a:solidFill>
                    <a:schemeClr val="bg1"/>
                  </a:solidFill>
                  <a:latin typeface="Arial Black" pitchFamily="34" charset="0"/>
                </a:rPr>
                <a:t>cheap</a:t>
              </a:r>
              <a:r>
                <a:rPr lang="en-US">
                  <a:solidFill>
                    <a:schemeClr val="bg1"/>
                  </a:solidFill>
                </a:rPr>
                <a:t>, </a:t>
              </a:r>
              <a:r>
                <a:rPr lang="en-US" sz="1600">
                  <a:solidFill>
                    <a:schemeClr val="bg1"/>
                  </a:solidFill>
                  <a:latin typeface="Arial Black" pitchFamily="34" charset="0"/>
                </a:rPr>
                <a:t>mobile labour force, with no social rights</a:t>
              </a:r>
            </a:p>
          </p:txBody>
        </p:sp>
        <p:sp>
          <p:nvSpPr>
            <p:cNvPr id="39955" name="AutoShape 8"/>
            <p:cNvSpPr>
              <a:spLocks noChangeArrowheads="1"/>
            </p:cNvSpPr>
            <p:nvPr/>
          </p:nvSpPr>
          <p:spPr bwMode="auto">
            <a:xfrm>
              <a:off x="192" y="1056"/>
              <a:ext cx="2496" cy="384"/>
            </a:xfrm>
            <a:prstGeom prst="roundRect">
              <a:avLst>
                <a:gd name="adj" fmla="val 8505"/>
              </a:avLst>
            </a:prstGeom>
            <a:solidFill>
              <a:schemeClr val="tx1"/>
            </a:solidFill>
            <a:ln w="25400">
              <a:solidFill>
                <a:schemeClr val="tx2"/>
              </a:solidFill>
              <a:round/>
              <a:headEnd/>
              <a:tailEnd/>
            </a:ln>
          </p:spPr>
          <p:txBody>
            <a:bodyPr tIns="46800" anchor="ctr"/>
            <a:lstStyle/>
            <a:p>
              <a:pPr>
                <a:spcBef>
                  <a:spcPct val="20000"/>
                </a:spcBef>
              </a:pPr>
              <a:r>
                <a:rPr lang="en-US" sz="1600" b="1">
                  <a:solidFill>
                    <a:schemeClr val="bg1"/>
                  </a:solidFill>
                  <a:latin typeface="Arial" pitchFamily="34" charset="0"/>
                </a:rPr>
                <a:t>Palestinian industry to provide low-paid labour</a:t>
              </a:r>
            </a:p>
          </p:txBody>
        </p:sp>
        <p:sp>
          <p:nvSpPr>
            <p:cNvPr id="39956" name="AutoShape 9"/>
            <p:cNvSpPr>
              <a:spLocks noChangeArrowheads="1"/>
            </p:cNvSpPr>
            <p:nvPr/>
          </p:nvSpPr>
          <p:spPr bwMode="auto">
            <a:xfrm>
              <a:off x="384" y="1584"/>
              <a:ext cx="2256" cy="960"/>
            </a:xfrm>
            <a:prstGeom prst="roundRect">
              <a:avLst>
                <a:gd name="adj" fmla="val 8505"/>
              </a:avLst>
            </a:prstGeom>
            <a:solidFill>
              <a:schemeClr val="tx1"/>
            </a:solidFill>
            <a:ln w="25400">
              <a:solidFill>
                <a:schemeClr val="tx2"/>
              </a:solidFill>
              <a:round/>
              <a:headEnd/>
              <a:tailEnd/>
            </a:ln>
          </p:spPr>
          <p:txBody>
            <a:bodyPr tIns="46800" anchor="ctr"/>
            <a:lstStyle/>
            <a:p>
              <a:pPr algn="ctr"/>
              <a:r>
                <a:rPr lang="en-US" sz="1600" b="1">
                  <a:solidFill>
                    <a:schemeClr val="bg1"/>
                  </a:solidFill>
                  <a:latin typeface="Arial" pitchFamily="34" charset="0"/>
                </a:rPr>
                <a:t>Industrial zones &amp; Checkpoints built on a Palestinian confiscated lands to operate as: “Joint peace building industrial zones with international crossing points for foreign trade”</a:t>
              </a:r>
            </a:p>
          </p:txBody>
        </p:sp>
      </p:grpSp>
      <p:sp>
        <p:nvSpPr>
          <p:cNvPr id="39941" name="AutoShape 10"/>
          <p:cNvSpPr>
            <a:spLocks noChangeArrowheads="1"/>
          </p:cNvSpPr>
          <p:nvPr/>
        </p:nvSpPr>
        <p:spPr bwMode="auto">
          <a:xfrm>
            <a:off x="228600" y="3352800"/>
            <a:ext cx="1981200" cy="685800"/>
          </a:xfrm>
          <a:prstGeom prst="roundRect">
            <a:avLst>
              <a:gd name="adj" fmla="val 8505"/>
            </a:avLst>
          </a:prstGeom>
          <a:solidFill>
            <a:schemeClr val="tx1"/>
          </a:solidFill>
          <a:ln w="25400">
            <a:solidFill>
              <a:schemeClr val="tx2"/>
            </a:solidFill>
            <a:round/>
            <a:headEnd/>
            <a:tailEnd/>
          </a:ln>
        </p:spPr>
        <p:txBody>
          <a:bodyPr tIns="46800" anchor="ctr"/>
          <a:lstStyle/>
          <a:p>
            <a:r>
              <a:rPr lang="en-US" sz="1800" b="1">
                <a:solidFill>
                  <a:schemeClr val="bg1"/>
                </a:solidFill>
                <a:latin typeface="Arial" pitchFamily="34" charset="0"/>
              </a:rPr>
              <a:t>Weakening of trade unions</a:t>
            </a:r>
          </a:p>
        </p:txBody>
      </p:sp>
      <p:sp>
        <p:nvSpPr>
          <p:cNvPr id="39942" name="AutoShape 11"/>
          <p:cNvSpPr>
            <a:spLocks noChangeArrowheads="1"/>
          </p:cNvSpPr>
          <p:nvPr/>
        </p:nvSpPr>
        <p:spPr bwMode="auto">
          <a:xfrm>
            <a:off x="2971800" y="5715000"/>
            <a:ext cx="3048000" cy="990600"/>
          </a:xfrm>
          <a:prstGeom prst="roundRect">
            <a:avLst>
              <a:gd name="adj" fmla="val 8505"/>
            </a:avLst>
          </a:prstGeom>
          <a:solidFill>
            <a:schemeClr val="tx1"/>
          </a:solidFill>
          <a:ln w="25400">
            <a:solidFill>
              <a:schemeClr val="tx2"/>
            </a:solidFill>
            <a:round/>
            <a:headEnd/>
            <a:tailEnd/>
          </a:ln>
        </p:spPr>
        <p:txBody>
          <a:bodyPr tIns="46800" anchor="ctr"/>
          <a:lstStyle/>
          <a:p>
            <a:r>
              <a:rPr lang="en-US" sz="1800" b="1">
                <a:solidFill>
                  <a:schemeClr val="bg1"/>
                </a:solidFill>
                <a:latin typeface="Arial" pitchFamily="34" charset="0"/>
              </a:rPr>
              <a:t>US, EU and Gulf Markets using FTA, bi-literal  &amp; WTO laws &amp; agreements</a:t>
            </a:r>
          </a:p>
        </p:txBody>
      </p:sp>
      <p:sp>
        <p:nvSpPr>
          <p:cNvPr id="39943" name="AutoShape 12"/>
          <p:cNvSpPr>
            <a:spLocks noChangeArrowheads="1"/>
          </p:cNvSpPr>
          <p:nvPr/>
        </p:nvSpPr>
        <p:spPr bwMode="auto">
          <a:xfrm>
            <a:off x="228600" y="4572000"/>
            <a:ext cx="8686800" cy="838200"/>
          </a:xfrm>
          <a:prstGeom prst="roundRect">
            <a:avLst>
              <a:gd name="adj" fmla="val 8505"/>
            </a:avLst>
          </a:prstGeom>
          <a:solidFill>
            <a:schemeClr val="tx1"/>
          </a:solidFill>
          <a:ln w="25400">
            <a:solidFill>
              <a:schemeClr val="tx2"/>
            </a:solidFill>
            <a:round/>
            <a:headEnd/>
            <a:tailEnd/>
          </a:ln>
        </p:spPr>
        <p:txBody>
          <a:bodyPr tIns="46800" anchor="ctr"/>
          <a:lstStyle/>
          <a:p>
            <a:pPr algn="ctr"/>
            <a:r>
              <a:rPr lang="en-US" sz="1800" b="1">
                <a:solidFill>
                  <a:schemeClr val="bg1"/>
                </a:solidFill>
                <a:latin typeface="Arial" pitchFamily="34" charset="0"/>
              </a:rPr>
              <a:t>Becoming the main labour pool for the growing number of  Israeli ‘small economy’ sectors, such as agriculture, construction, services, textile, IT, and low-technology civilian manufacturing</a:t>
            </a:r>
          </a:p>
        </p:txBody>
      </p:sp>
      <p:sp>
        <p:nvSpPr>
          <p:cNvPr id="39944" name="Line 13"/>
          <p:cNvSpPr>
            <a:spLocks noChangeShapeType="1"/>
          </p:cNvSpPr>
          <p:nvPr/>
        </p:nvSpPr>
        <p:spPr bwMode="auto">
          <a:xfrm>
            <a:off x="4343400" y="609600"/>
            <a:ext cx="0" cy="228600"/>
          </a:xfrm>
          <a:prstGeom prst="line">
            <a:avLst/>
          </a:prstGeom>
          <a:noFill/>
          <a:ln w="12700">
            <a:solidFill>
              <a:srgbClr val="FFCC99"/>
            </a:solidFill>
            <a:round/>
            <a:headEnd type="triangle" w="med" len="med"/>
            <a:tailEnd type="triangle" w="med" len="med"/>
          </a:ln>
        </p:spPr>
        <p:txBody>
          <a:bodyPr/>
          <a:lstStyle/>
          <a:p>
            <a:endParaRPr lang="en-US"/>
          </a:p>
        </p:txBody>
      </p:sp>
      <p:sp>
        <p:nvSpPr>
          <p:cNvPr id="39945" name="Line 14"/>
          <p:cNvSpPr>
            <a:spLocks noChangeShapeType="1"/>
          </p:cNvSpPr>
          <p:nvPr/>
        </p:nvSpPr>
        <p:spPr bwMode="auto">
          <a:xfrm>
            <a:off x="4343400" y="1447800"/>
            <a:ext cx="0" cy="228600"/>
          </a:xfrm>
          <a:prstGeom prst="line">
            <a:avLst/>
          </a:prstGeom>
          <a:noFill/>
          <a:ln w="12700">
            <a:solidFill>
              <a:srgbClr val="FFCC99"/>
            </a:solidFill>
            <a:round/>
            <a:headEnd type="triangle" w="med" len="med"/>
            <a:tailEnd type="triangle" w="med" len="med"/>
          </a:ln>
        </p:spPr>
        <p:txBody>
          <a:bodyPr/>
          <a:lstStyle/>
          <a:p>
            <a:endParaRPr lang="en-US"/>
          </a:p>
        </p:txBody>
      </p:sp>
      <p:sp>
        <p:nvSpPr>
          <p:cNvPr id="39946" name="Line 15"/>
          <p:cNvSpPr>
            <a:spLocks noChangeShapeType="1"/>
          </p:cNvSpPr>
          <p:nvPr/>
        </p:nvSpPr>
        <p:spPr bwMode="auto">
          <a:xfrm>
            <a:off x="4267200" y="2286000"/>
            <a:ext cx="0" cy="228600"/>
          </a:xfrm>
          <a:prstGeom prst="line">
            <a:avLst/>
          </a:prstGeom>
          <a:noFill/>
          <a:ln w="12700">
            <a:solidFill>
              <a:srgbClr val="FFCC99"/>
            </a:solidFill>
            <a:round/>
            <a:headEnd type="triangle" w="med" len="med"/>
            <a:tailEnd type="triangle" w="med" len="med"/>
          </a:ln>
        </p:spPr>
        <p:txBody>
          <a:bodyPr/>
          <a:lstStyle/>
          <a:p>
            <a:endParaRPr lang="en-US"/>
          </a:p>
        </p:txBody>
      </p:sp>
      <p:sp>
        <p:nvSpPr>
          <p:cNvPr id="39947" name="Line 16"/>
          <p:cNvSpPr>
            <a:spLocks noChangeShapeType="1"/>
          </p:cNvSpPr>
          <p:nvPr/>
        </p:nvSpPr>
        <p:spPr bwMode="auto">
          <a:xfrm>
            <a:off x="4267200" y="4114800"/>
            <a:ext cx="0" cy="304800"/>
          </a:xfrm>
          <a:prstGeom prst="line">
            <a:avLst/>
          </a:prstGeom>
          <a:noFill/>
          <a:ln w="12700">
            <a:solidFill>
              <a:srgbClr val="FFCC99"/>
            </a:solidFill>
            <a:round/>
            <a:headEnd type="triangle" w="med" len="med"/>
            <a:tailEnd type="triangle" w="med" len="med"/>
          </a:ln>
        </p:spPr>
        <p:txBody>
          <a:bodyPr/>
          <a:lstStyle/>
          <a:p>
            <a:endParaRPr lang="en-US"/>
          </a:p>
        </p:txBody>
      </p:sp>
      <p:sp>
        <p:nvSpPr>
          <p:cNvPr id="39948" name="Line 17"/>
          <p:cNvSpPr>
            <a:spLocks noChangeShapeType="1"/>
          </p:cNvSpPr>
          <p:nvPr/>
        </p:nvSpPr>
        <p:spPr bwMode="auto">
          <a:xfrm>
            <a:off x="4267200" y="5410200"/>
            <a:ext cx="0" cy="228600"/>
          </a:xfrm>
          <a:prstGeom prst="line">
            <a:avLst/>
          </a:prstGeom>
          <a:noFill/>
          <a:ln w="12700">
            <a:solidFill>
              <a:srgbClr val="FFCC99"/>
            </a:solidFill>
            <a:round/>
            <a:headEnd type="triangle" w="med" len="med"/>
            <a:tailEnd type="triangle" w="med" len="med"/>
          </a:ln>
        </p:spPr>
        <p:txBody>
          <a:bodyPr/>
          <a:lstStyle/>
          <a:p>
            <a:endParaRPr lang="en-US"/>
          </a:p>
        </p:txBody>
      </p:sp>
      <p:sp>
        <p:nvSpPr>
          <p:cNvPr id="39949" name="Line 18"/>
          <p:cNvSpPr>
            <a:spLocks noChangeShapeType="1"/>
          </p:cNvSpPr>
          <p:nvPr/>
        </p:nvSpPr>
        <p:spPr bwMode="auto">
          <a:xfrm flipH="1">
            <a:off x="2209800" y="2895600"/>
            <a:ext cx="381000" cy="0"/>
          </a:xfrm>
          <a:prstGeom prst="line">
            <a:avLst/>
          </a:prstGeom>
          <a:noFill/>
          <a:ln w="12700">
            <a:solidFill>
              <a:srgbClr val="FFCC99"/>
            </a:solidFill>
            <a:round/>
            <a:headEnd type="triangle" w="med" len="med"/>
            <a:tailEnd type="triangle" w="med" len="med"/>
          </a:ln>
        </p:spPr>
        <p:txBody>
          <a:bodyPr/>
          <a:lstStyle/>
          <a:p>
            <a:endParaRPr lang="en-US"/>
          </a:p>
        </p:txBody>
      </p:sp>
      <p:sp>
        <p:nvSpPr>
          <p:cNvPr id="39950" name="Line 19"/>
          <p:cNvSpPr>
            <a:spLocks noChangeShapeType="1"/>
          </p:cNvSpPr>
          <p:nvPr/>
        </p:nvSpPr>
        <p:spPr bwMode="auto">
          <a:xfrm flipH="1">
            <a:off x="2286000" y="3657600"/>
            <a:ext cx="304800" cy="0"/>
          </a:xfrm>
          <a:prstGeom prst="line">
            <a:avLst/>
          </a:prstGeom>
          <a:noFill/>
          <a:ln w="12700">
            <a:solidFill>
              <a:srgbClr val="FFCC99"/>
            </a:solidFill>
            <a:round/>
            <a:headEnd type="triangle" w="med" len="med"/>
            <a:tailEnd type="triangle" w="med" len="med"/>
          </a:ln>
        </p:spPr>
        <p:txBody>
          <a:bodyPr/>
          <a:lstStyle/>
          <a:p>
            <a:endParaRPr lang="en-US"/>
          </a:p>
        </p:txBody>
      </p:sp>
      <p:sp>
        <p:nvSpPr>
          <p:cNvPr id="39951" name="Line 20"/>
          <p:cNvSpPr>
            <a:spLocks noChangeShapeType="1"/>
          </p:cNvSpPr>
          <p:nvPr/>
        </p:nvSpPr>
        <p:spPr bwMode="auto">
          <a:xfrm flipH="1">
            <a:off x="6324600" y="2743200"/>
            <a:ext cx="381000" cy="0"/>
          </a:xfrm>
          <a:prstGeom prst="line">
            <a:avLst/>
          </a:prstGeom>
          <a:noFill/>
          <a:ln w="12700">
            <a:solidFill>
              <a:srgbClr val="FFCC99"/>
            </a:solidFill>
            <a:round/>
            <a:headEnd type="triangle" w="med" len="med"/>
            <a:tailEnd type="triangle" w="med" len="med"/>
          </a:ln>
        </p:spPr>
        <p:txBody>
          <a:bodyPr/>
          <a:lstStyle/>
          <a:p>
            <a:endParaRPr lang="en-US"/>
          </a:p>
        </p:txBody>
      </p:sp>
      <p:sp>
        <p:nvSpPr>
          <p:cNvPr id="39952" name="Line 21"/>
          <p:cNvSpPr>
            <a:spLocks noChangeShapeType="1"/>
          </p:cNvSpPr>
          <p:nvPr/>
        </p:nvSpPr>
        <p:spPr bwMode="auto">
          <a:xfrm flipH="1">
            <a:off x="6324600" y="3505200"/>
            <a:ext cx="381000" cy="0"/>
          </a:xfrm>
          <a:prstGeom prst="line">
            <a:avLst/>
          </a:prstGeom>
          <a:noFill/>
          <a:ln w="12700">
            <a:solidFill>
              <a:srgbClr val="FFCC99"/>
            </a:solidFill>
            <a:round/>
            <a:headEnd type="triangle" w="med" len="me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jica-map"/>
          <p:cNvPicPr>
            <a:picLocks noChangeAspect="1" noChangeArrowheads="1"/>
          </p:cNvPicPr>
          <p:nvPr>
            <p:ph/>
          </p:nvPr>
        </p:nvPicPr>
        <p:blipFill>
          <a:blip r:embed="rId3"/>
          <a:srcRect/>
          <a:stretch>
            <a:fillRect/>
          </a:stretch>
        </p:blipFill>
        <p:spPr>
          <a:xfrm>
            <a:off x="395288" y="404813"/>
            <a:ext cx="8496300" cy="5876925"/>
          </a:xfrm>
        </p:spPr>
      </p:pic>
      <p:sp>
        <p:nvSpPr>
          <p:cNvPr id="41986" name="AutoShape 3"/>
          <p:cNvSpPr>
            <a:spLocks noChangeArrowheads="1"/>
          </p:cNvSpPr>
          <p:nvPr/>
        </p:nvSpPr>
        <p:spPr bwMode="auto">
          <a:xfrm>
            <a:off x="250825" y="365125"/>
            <a:ext cx="2160588" cy="1550988"/>
          </a:xfrm>
          <a:prstGeom prst="roundRect">
            <a:avLst>
              <a:gd name="adj" fmla="val 8505"/>
            </a:avLst>
          </a:prstGeom>
          <a:solidFill>
            <a:srgbClr val="800000"/>
          </a:solidFill>
          <a:ln w="25400">
            <a:solidFill>
              <a:schemeClr val="tx2"/>
            </a:solidFill>
            <a:round/>
            <a:headEnd/>
            <a:tailEnd/>
          </a:ln>
        </p:spPr>
        <p:txBody>
          <a:bodyPr tIns="46800" anchor="ctr"/>
          <a:lstStyle/>
          <a:p>
            <a:pPr algn="ctr"/>
            <a:r>
              <a:rPr lang="en-GB" sz="1800" b="1">
                <a:solidFill>
                  <a:schemeClr val="bg1"/>
                </a:solidFill>
                <a:latin typeface="Arial" pitchFamily="34" charset="0"/>
              </a:rPr>
              <a:t>Japanese / Quartet agro-industry development proposals</a:t>
            </a:r>
            <a:endParaRPr lang="en-US" sz="1800" b="1">
              <a:solidFill>
                <a:schemeClr val="bg1"/>
              </a:solidFill>
              <a:latin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lblp_Israel_Palestine10"/>
          <p:cNvPicPr>
            <a:picLocks noChangeAspect="1" noChangeArrowheads="1"/>
          </p:cNvPicPr>
          <p:nvPr/>
        </p:nvPicPr>
        <p:blipFill>
          <a:blip r:embed="rId3"/>
          <a:srcRect/>
          <a:stretch>
            <a:fillRect/>
          </a:stretch>
        </p:blipFill>
        <p:spPr bwMode="auto">
          <a:xfrm>
            <a:off x="0" y="0"/>
            <a:ext cx="9144000" cy="6872288"/>
          </a:xfrm>
          <a:prstGeom prst="rect">
            <a:avLst/>
          </a:prstGeom>
          <a:noFill/>
          <a:ln w="9525">
            <a:noFill/>
            <a:miter lim="800000"/>
            <a:headEnd/>
            <a:tailEnd/>
          </a:ln>
        </p:spPr>
      </p:pic>
      <p:sp>
        <p:nvSpPr>
          <p:cNvPr id="44034" name="Rectangle 3"/>
          <p:cNvSpPr>
            <a:spLocks noChangeArrowheads="1"/>
          </p:cNvSpPr>
          <p:nvPr/>
        </p:nvSpPr>
        <p:spPr bwMode="auto">
          <a:xfrm>
            <a:off x="0" y="0"/>
            <a:ext cx="5562600" cy="1676400"/>
          </a:xfrm>
          <a:prstGeom prst="rect">
            <a:avLst/>
          </a:prstGeom>
          <a:solidFill>
            <a:schemeClr val="bg1"/>
          </a:solidFill>
          <a:ln w="9525">
            <a:noFill/>
            <a:miter lim="800000"/>
            <a:headEnd/>
            <a:tailEnd/>
          </a:ln>
        </p:spPr>
        <p:txBody>
          <a:bodyPr wrap="none" anchor="ctr"/>
          <a:lstStyle/>
          <a:p>
            <a:endParaRPr lang="en-US"/>
          </a:p>
        </p:txBody>
      </p:sp>
      <p:sp>
        <p:nvSpPr>
          <p:cNvPr id="44035" name="Text Box 4"/>
          <p:cNvSpPr txBox="1">
            <a:spLocks noChangeArrowheads="1"/>
          </p:cNvSpPr>
          <p:nvPr/>
        </p:nvSpPr>
        <p:spPr bwMode="auto">
          <a:xfrm>
            <a:off x="381000" y="152400"/>
            <a:ext cx="3962400" cy="457200"/>
          </a:xfrm>
          <a:prstGeom prst="rect">
            <a:avLst/>
          </a:prstGeom>
          <a:solidFill>
            <a:srgbClr val="FFCC99"/>
          </a:solidFill>
          <a:ln w="9525">
            <a:noFill/>
            <a:miter lim="800000"/>
            <a:headEnd/>
            <a:tailEnd/>
          </a:ln>
        </p:spPr>
        <p:txBody>
          <a:bodyPr>
            <a:spAutoFit/>
          </a:bodyPr>
          <a:lstStyle/>
          <a:p>
            <a:pPr algn="ctr">
              <a:spcBef>
                <a:spcPct val="50000"/>
              </a:spcBef>
            </a:pPr>
            <a:r>
              <a:rPr lang="en-US"/>
              <a:t>Palestinian Farmers</a:t>
            </a:r>
          </a:p>
        </p:txBody>
      </p:sp>
      <p:sp>
        <p:nvSpPr>
          <p:cNvPr id="44036" name="AutoShape 5"/>
          <p:cNvSpPr>
            <a:spLocks noChangeArrowheads="1"/>
          </p:cNvSpPr>
          <p:nvPr/>
        </p:nvSpPr>
        <p:spPr bwMode="auto">
          <a:xfrm>
            <a:off x="6477000" y="1676400"/>
            <a:ext cx="2590800" cy="1219200"/>
          </a:xfrm>
          <a:prstGeom prst="roundRect">
            <a:avLst>
              <a:gd name="adj" fmla="val 8505"/>
            </a:avLst>
          </a:prstGeom>
          <a:solidFill>
            <a:schemeClr val="tx1"/>
          </a:solidFill>
          <a:ln w="25400">
            <a:solidFill>
              <a:schemeClr val="tx2"/>
            </a:solidFill>
            <a:round/>
            <a:headEnd/>
            <a:tailEnd/>
          </a:ln>
        </p:spPr>
        <p:txBody>
          <a:bodyPr tIns="46800" anchor="ctr"/>
          <a:lstStyle/>
          <a:p>
            <a:r>
              <a:rPr lang="en-US" sz="1800" b="1">
                <a:solidFill>
                  <a:schemeClr val="bg1"/>
                </a:solidFill>
                <a:latin typeface="Arial" pitchFamily="34" charset="0"/>
              </a:rPr>
              <a:t>Israeli industry to provide high-margin technological and logistic expertise</a:t>
            </a:r>
          </a:p>
        </p:txBody>
      </p:sp>
      <p:sp>
        <p:nvSpPr>
          <p:cNvPr id="44037" name="AutoShape 6"/>
          <p:cNvSpPr>
            <a:spLocks noChangeArrowheads="1"/>
          </p:cNvSpPr>
          <p:nvPr/>
        </p:nvSpPr>
        <p:spPr bwMode="auto">
          <a:xfrm>
            <a:off x="4267200" y="4876800"/>
            <a:ext cx="2209800" cy="1981200"/>
          </a:xfrm>
          <a:prstGeom prst="roundRect">
            <a:avLst>
              <a:gd name="adj" fmla="val 8505"/>
            </a:avLst>
          </a:prstGeom>
          <a:solidFill>
            <a:schemeClr val="tx1"/>
          </a:solidFill>
          <a:ln w="25400">
            <a:solidFill>
              <a:schemeClr val="tx2"/>
            </a:solidFill>
            <a:round/>
            <a:headEnd/>
            <a:tailEnd/>
          </a:ln>
        </p:spPr>
        <p:txBody>
          <a:bodyPr tIns="46800" anchor="ctr"/>
          <a:lstStyle/>
          <a:p>
            <a:r>
              <a:rPr lang="en-GB" sz="1800" b="1">
                <a:solidFill>
                  <a:schemeClr val="bg1"/>
                </a:solidFill>
                <a:latin typeface="Arial" pitchFamily="34" charset="0"/>
              </a:rPr>
              <a:t>Prevention of development a Palestinian export industry. All Exportation is through Israeli Companies only.</a:t>
            </a:r>
            <a:endParaRPr lang="en-US" sz="1800" b="1">
              <a:solidFill>
                <a:schemeClr val="bg1"/>
              </a:solidFill>
              <a:latin typeface="Arial" pitchFamily="34" charset="0"/>
            </a:endParaRPr>
          </a:p>
        </p:txBody>
      </p:sp>
      <p:sp>
        <p:nvSpPr>
          <p:cNvPr id="44038" name="Line 7"/>
          <p:cNvSpPr>
            <a:spLocks noChangeShapeType="1"/>
          </p:cNvSpPr>
          <p:nvPr/>
        </p:nvSpPr>
        <p:spPr bwMode="auto">
          <a:xfrm>
            <a:off x="2209800" y="1371600"/>
            <a:ext cx="0" cy="304800"/>
          </a:xfrm>
          <a:prstGeom prst="line">
            <a:avLst/>
          </a:prstGeom>
          <a:noFill/>
          <a:ln w="63500">
            <a:solidFill>
              <a:srgbClr val="FFCC99"/>
            </a:solidFill>
            <a:round/>
            <a:headEnd/>
            <a:tailEnd type="stealth" w="med" len="med"/>
          </a:ln>
        </p:spPr>
        <p:txBody>
          <a:bodyPr/>
          <a:lstStyle/>
          <a:p>
            <a:endParaRPr lang="en-US"/>
          </a:p>
        </p:txBody>
      </p:sp>
      <p:sp>
        <p:nvSpPr>
          <p:cNvPr id="44039" name="Line 8"/>
          <p:cNvSpPr>
            <a:spLocks noChangeShapeType="1"/>
          </p:cNvSpPr>
          <p:nvPr/>
        </p:nvSpPr>
        <p:spPr bwMode="auto">
          <a:xfrm flipV="1">
            <a:off x="2209800" y="609600"/>
            <a:ext cx="0" cy="228600"/>
          </a:xfrm>
          <a:prstGeom prst="line">
            <a:avLst/>
          </a:prstGeom>
          <a:noFill/>
          <a:ln w="63500">
            <a:solidFill>
              <a:srgbClr val="FFCC99"/>
            </a:solidFill>
            <a:round/>
            <a:headEnd/>
            <a:tailEnd type="stealth" w="med" len="med"/>
          </a:ln>
        </p:spPr>
        <p:txBody>
          <a:bodyPr/>
          <a:lstStyle/>
          <a:p>
            <a:endParaRPr lang="en-US"/>
          </a:p>
        </p:txBody>
      </p:sp>
      <p:sp>
        <p:nvSpPr>
          <p:cNvPr id="44040" name="AutoShape 9"/>
          <p:cNvSpPr>
            <a:spLocks noChangeArrowheads="1"/>
          </p:cNvSpPr>
          <p:nvPr/>
        </p:nvSpPr>
        <p:spPr bwMode="auto">
          <a:xfrm>
            <a:off x="152400" y="838200"/>
            <a:ext cx="4572000" cy="533400"/>
          </a:xfrm>
          <a:prstGeom prst="roundRect">
            <a:avLst>
              <a:gd name="adj" fmla="val 8505"/>
            </a:avLst>
          </a:prstGeom>
          <a:solidFill>
            <a:schemeClr val="tx1"/>
          </a:solidFill>
          <a:ln w="25400">
            <a:solidFill>
              <a:schemeClr val="tx2"/>
            </a:solidFill>
            <a:round/>
            <a:headEnd/>
            <a:tailEnd/>
          </a:ln>
        </p:spPr>
        <p:txBody>
          <a:bodyPr tIns="46800" anchor="ctr"/>
          <a:lstStyle/>
          <a:p>
            <a:r>
              <a:rPr lang="en-GB" sz="1600" b="1">
                <a:solidFill>
                  <a:schemeClr val="bg1"/>
                </a:solidFill>
                <a:latin typeface="Arial" pitchFamily="34" charset="0"/>
              </a:rPr>
              <a:t>Palestinians to abandon their own farms </a:t>
            </a:r>
          </a:p>
          <a:p>
            <a:r>
              <a:rPr lang="en-GB" sz="1600" b="1">
                <a:solidFill>
                  <a:schemeClr val="bg1"/>
                </a:solidFill>
                <a:latin typeface="Arial" pitchFamily="34" charset="0"/>
              </a:rPr>
              <a:t>&amp; to work as low-paid, low-skilled labourers</a:t>
            </a:r>
            <a:endParaRPr lang="en-US" sz="1600" b="1">
              <a:solidFill>
                <a:schemeClr val="bg1"/>
              </a:solidFill>
              <a:latin typeface="Arial" pitchFamily="34" charset="0"/>
            </a:endParaRPr>
          </a:p>
        </p:txBody>
      </p:sp>
      <p:sp>
        <p:nvSpPr>
          <p:cNvPr id="44041" name="AutoShape 10"/>
          <p:cNvSpPr>
            <a:spLocks noChangeArrowheads="1"/>
          </p:cNvSpPr>
          <p:nvPr/>
        </p:nvSpPr>
        <p:spPr bwMode="auto">
          <a:xfrm>
            <a:off x="1143000" y="1676400"/>
            <a:ext cx="2286000" cy="838200"/>
          </a:xfrm>
          <a:prstGeom prst="roundRect">
            <a:avLst>
              <a:gd name="adj" fmla="val 8505"/>
            </a:avLst>
          </a:prstGeom>
          <a:solidFill>
            <a:schemeClr val="tx1"/>
          </a:solidFill>
          <a:ln w="25400">
            <a:solidFill>
              <a:schemeClr val="tx2"/>
            </a:solidFill>
            <a:round/>
            <a:headEnd/>
            <a:tailEnd/>
          </a:ln>
        </p:spPr>
        <p:txBody>
          <a:bodyPr tIns="46800" anchor="ctr"/>
          <a:lstStyle/>
          <a:p>
            <a:pPr>
              <a:spcBef>
                <a:spcPct val="20000"/>
              </a:spcBef>
            </a:pPr>
            <a:r>
              <a:rPr lang="en-US" sz="1600" b="1">
                <a:solidFill>
                  <a:schemeClr val="bg1"/>
                </a:solidFill>
                <a:latin typeface="Arial" pitchFamily="34" charset="0"/>
              </a:rPr>
              <a:t>Palestinian industry to provide low-paid labour</a:t>
            </a:r>
          </a:p>
        </p:txBody>
      </p:sp>
      <p:sp>
        <p:nvSpPr>
          <p:cNvPr id="44042" name="Rectangle 11"/>
          <p:cNvSpPr>
            <a:spLocks noChangeArrowheads="1"/>
          </p:cNvSpPr>
          <p:nvPr/>
        </p:nvSpPr>
        <p:spPr bwMode="auto">
          <a:xfrm>
            <a:off x="304800" y="3810000"/>
            <a:ext cx="990600" cy="381000"/>
          </a:xfrm>
          <a:prstGeom prst="rect">
            <a:avLst/>
          </a:prstGeom>
          <a:noFill/>
          <a:ln w="9525">
            <a:noFill/>
            <a:miter lim="800000"/>
            <a:headEnd/>
            <a:tailEnd/>
          </a:ln>
        </p:spPr>
        <p:txBody>
          <a:bodyPr wrap="none" anchor="ctr"/>
          <a:lstStyle/>
          <a:p>
            <a:endParaRPr lang="en-US"/>
          </a:p>
        </p:txBody>
      </p:sp>
      <p:sp>
        <p:nvSpPr>
          <p:cNvPr id="44043" name="Rectangle 12"/>
          <p:cNvSpPr>
            <a:spLocks noChangeArrowheads="1"/>
          </p:cNvSpPr>
          <p:nvPr/>
        </p:nvSpPr>
        <p:spPr bwMode="auto">
          <a:xfrm>
            <a:off x="381000" y="3733800"/>
            <a:ext cx="990600" cy="609600"/>
          </a:xfrm>
          <a:prstGeom prst="rect">
            <a:avLst/>
          </a:prstGeom>
          <a:solidFill>
            <a:schemeClr val="bg1"/>
          </a:solidFill>
          <a:ln w="9525">
            <a:noFill/>
            <a:miter lim="800000"/>
            <a:headEnd/>
            <a:tailEnd/>
          </a:ln>
        </p:spPr>
        <p:txBody>
          <a:bodyPr wrap="none" anchor="ctr"/>
          <a:lstStyle/>
          <a:p>
            <a:endParaRPr lang="en-US"/>
          </a:p>
        </p:txBody>
      </p:sp>
      <p:sp>
        <p:nvSpPr>
          <p:cNvPr id="44044" name="AutoShape 13"/>
          <p:cNvSpPr>
            <a:spLocks noChangeArrowheads="1"/>
          </p:cNvSpPr>
          <p:nvPr/>
        </p:nvSpPr>
        <p:spPr bwMode="auto">
          <a:xfrm>
            <a:off x="0" y="3200400"/>
            <a:ext cx="1143000" cy="1524000"/>
          </a:xfrm>
          <a:prstGeom prst="roundRect">
            <a:avLst>
              <a:gd name="adj" fmla="val 8505"/>
            </a:avLst>
          </a:prstGeom>
          <a:solidFill>
            <a:schemeClr val="tx1"/>
          </a:solidFill>
          <a:ln w="25400">
            <a:solidFill>
              <a:schemeClr val="tx2"/>
            </a:solidFill>
            <a:round/>
            <a:headEnd/>
            <a:tailEnd/>
          </a:ln>
        </p:spPr>
        <p:txBody>
          <a:bodyPr tIns="46800" anchor="ctr"/>
          <a:lstStyle/>
          <a:p>
            <a:r>
              <a:rPr lang="en-US" sz="1600" b="1">
                <a:solidFill>
                  <a:schemeClr val="bg1"/>
                </a:solidFill>
                <a:latin typeface="Arial" pitchFamily="34" charset="0"/>
              </a:rPr>
              <a:t>Price &amp; income is forced by Israeli Compani-es</a:t>
            </a:r>
          </a:p>
        </p:txBody>
      </p:sp>
      <p:sp>
        <p:nvSpPr>
          <p:cNvPr id="44045" name="AutoShape 14"/>
          <p:cNvSpPr>
            <a:spLocks noChangeArrowheads="1"/>
          </p:cNvSpPr>
          <p:nvPr/>
        </p:nvSpPr>
        <p:spPr bwMode="auto">
          <a:xfrm>
            <a:off x="1295400" y="2743200"/>
            <a:ext cx="2057400" cy="2057400"/>
          </a:xfrm>
          <a:prstGeom prst="roundRect">
            <a:avLst>
              <a:gd name="adj" fmla="val 8505"/>
            </a:avLst>
          </a:prstGeom>
          <a:solidFill>
            <a:schemeClr val="tx1"/>
          </a:solidFill>
          <a:ln w="25400">
            <a:solidFill>
              <a:schemeClr val="tx2"/>
            </a:solidFill>
            <a:round/>
            <a:headEnd/>
            <a:tailEnd/>
          </a:ln>
        </p:spPr>
        <p:txBody>
          <a:bodyPr tIns="46800" anchor="ctr"/>
          <a:lstStyle/>
          <a:p>
            <a:pPr algn="ctr"/>
            <a:r>
              <a:rPr lang="en-US" sz="1600" b="1">
                <a:solidFill>
                  <a:schemeClr val="bg1"/>
                </a:solidFill>
                <a:latin typeface="Arial" pitchFamily="34" charset="0"/>
              </a:rPr>
              <a:t>Checkpoints built on a Palestinian confiscated lands to operate as: “legal international crossing points”</a:t>
            </a:r>
          </a:p>
        </p:txBody>
      </p:sp>
      <p:sp>
        <p:nvSpPr>
          <p:cNvPr id="44046" name="AutoShape 15"/>
          <p:cNvSpPr>
            <a:spLocks noChangeArrowheads="1"/>
          </p:cNvSpPr>
          <p:nvPr/>
        </p:nvSpPr>
        <p:spPr bwMode="auto">
          <a:xfrm>
            <a:off x="1066800" y="5638800"/>
            <a:ext cx="2209800" cy="838200"/>
          </a:xfrm>
          <a:prstGeom prst="roundRect">
            <a:avLst>
              <a:gd name="adj" fmla="val 8505"/>
            </a:avLst>
          </a:prstGeom>
          <a:solidFill>
            <a:schemeClr val="tx1"/>
          </a:solidFill>
          <a:ln w="25400">
            <a:solidFill>
              <a:schemeClr val="tx2"/>
            </a:solidFill>
            <a:round/>
            <a:headEnd/>
            <a:tailEnd/>
          </a:ln>
        </p:spPr>
        <p:txBody>
          <a:bodyPr tIns="46800" anchor="ctr"/>
          <a:lstStyle/>
          <a:p>
            <a:r>
              <a:rPr lang="en-US" sz="1800" b="1">
                <a:solidFill>
                  <a:schemeClr val="bg1"/>
                </a:solidFill>
                <a:latin typeface="Arial" pitchFamily="34" charset="0"/>
              </a:rPr>
              <a:t>Agrexco &amp; other Israeli companies</a:t>
            </a:r>
          </a:p>
        </p:txBody>
      </p:sp>
      <p:sp>
        <p:nvSpPr>
          <p:cNvPr id="44047" name="AutoShape 16"/>
          <p:cNvSpPr>
            <a:spLocks noChangeArrowheads="1"/>
          </p:cNvSpPr>
          <p:nvPr/>
        </p:nvSpPr>
        <p:spPr bwMode="auto">
          <a:xfrm>
            <a:off x="6858000" y="5105400"/>
            <a:ext cx="1828800" cy="1676400"/>
          </a:xfrm>
          <a:prstGeom prst="roundRect">
            <a:avLst>
              <a:gd name="adj" fmla="val 8505"/>
            </a:avLst>
          </a:prstGeom>
          <a:solidFill>
            <a:schemeClr val="tx1"/>
          </a:solidFill>
          <a:ln w="25400">
            <a:solidFill>
              <a:schemeClr val="tx2"/>
            </a:solidFill>
            <a:round/>
            <a:headEnd/>
            <a:tailEnd/>
          </a:ln>
        </p:spPr>
        <p:txBody>
          <a:bodyPr tIns="46800" anchor="ctr"/>
          <a:lstStyle/>
          <a:p>
            <a:r>
              <a:rPr lang="en-US" sz="1800" b="1">
                <a:solidFill>
                  <a:schemeClr val="bg1"/>
                </a:solidFill>
                <a:latin typeface="Arial" pitchFamily="34" charset="0"/>
              </a:rPr>
              <a:t>US, EU and Gulf Markets using FTA, bi-literal  &amp; WTO laws &amp; agreements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2"/>
          <p:cNvSpPr txBox="1">
            <a:spLocks noChangeArrowheads="1"/>
          </p:cNvSpPr>
          <p:nvPr/>
        </p:nvSpPr>
        <p:spPr bwMode="auto">
          <a:xfrm>
            <a:off x="381000" y="2895600"/>
            <a:ext cx="8153400" cy="1314450"/>
          </a:xfrm>
          <a:prstGeom prst="rect">
            <a:avLst/>
          </a:prstGeom>
          <a:noFill/>
          <a:ln w="9525">
            <a:noFill/>
            <a:miter lim="800000"/>
            <a:headEnd/>
            <a:tailEnd/>
          </a:ln>
        </p:spPr>
        <p:txBody>
          <a:bodyPr>
            <a:spAutoFit/>
          </a:bodyPr>
          <a:lstStyle/>
          <a:p>
            <a:r>
              <a:rPr lang="en-US" sz="1600">
                <a:latin typeface="Arial" pitchFamily="34" charset="0"/>
              </a:rPr>
              <a:t>It is clear that Israeli-Palestinian cooperation in the field of agriculture is beneficial for the Palestinian economy. It is important to note, however, that such cooperation is extremely beneficial for the Israeli economy as well, through: (1) the </a:t>
            </a:r>
            <a:r>
              <a:rPr lang="en-US" sz="1600">
                <a:solidFill>
                  <a:srgbClr val="FF3300"/>
                </a:solidFill>
                <a:latin typeface="Arial" pitchFamily="34" charset="0"/>
              </a:rPr>
              <a:t>direct Israeli</a:t>
            </a:r>
            <a:r>
              <a:rPr lang="en-US" sz="1600">
                <a:latin typeface="Arial" pitchFamily="34" charset="0"/>
              </a:rPr>
              <a:t> </a:t>
            </a:r>
            <a:r>
              <a:rPr lang="en-US" sz="1600">
                <a:solidFill>
                  <a:srgbClr val="FF3300"/>
                </a:solidFill>
                <a:latin typeface="Arial" pitchFamily="34" charset="0"/>
              </a:rPr>
              <a:t>involvement</a:t>
            </a:r>
            <a:r>
              <a:rPr lang="en-US" sz="1600">
                <a:latin typeface="Arial" pitchFamily="34" charset="0"/>
              </a:rPr>
              <a:t> in Palestinian agro-businesses (via partnerships, joint-ventures etc.); and (2) the sale of </a:t>
            </a:r>
            <a:r>
              <a:rPr lang="en-US" sz="1600">
                <a:solidFill>
                  <a:srgbClr val="FF3300"/>
                </a:solidFill>
                <a:latin typeface="Arial" pitchFamily="34" charset="0"/>
              </a:rPr>
              <a:t>Israeli inputs and services</a:t>
            </a:r>
            <a:r>
              <a:rPr lang="en-US" sz="1600">
                <a:latin typeface="Arial" pitchFamily="34" charset="0"/>
              </a:rPr>
              <a:t> to Palestinian agro-businesses.</a:t>
            </a:r>
          </a:p>
        </p:txBody>
      </p:sp>
      <p:sp>
        <p:nvSpPr>
          <p:cNvPr id="46082" name="Text Box 3"/>
          <p:cNvSpPr txBox="1">
            <a:spLocks noChangeArrowheads="1"/>
          </p:cNvSpPr>
          <p:nvPr/>
        </p:nvSpPr>
        <p:spPr bwMode="auto">
          <a:xfrm>
            <a:off x="381000" y="1524000"/>
            <a:ext cx="8153400" cy="1344613"/>
          </a:xfrm>
          <a:prstGeom prst="rect">
            <a:avLst/>
          </a:prstGeom>
          <a:noFill/>
          <a:ln w="9525">
            <a:noFill/>
            <a:miter lim="800000"/>
            <a:headEnd/>
            <a:tailEnd/>
          </a:ln>
        </p:spPr>
        <p:txBody>
          <a:bodyPr>
            <a:spAutoFit/>
          </a:bodyPr>
          <a:lstStyle/>
          <a:p>
            <a:r>
              <a:rPr lang="en-US" sz="1600" b="1">
                <a:latin typeface="Arial" pitchFamily="34" charset="0"/>
              </a:rPr>
              <a:t>Benefits to the Israeli Economy</a:t>
            </a:r>
          </a:p>
          <a:p>
            <a:r>
              <a:rPr lang="en-US" sz="1600">
                <a:latin typeface="Arial" pitchFamily="34" charset="0"/>
              </a:rPr>
              <a:t>According to Israeli agricultural experts, current Israeli agricultural infrastructure and markets can enable an increase of agricultural exports by </a:t>
            </a:r>
            <a:r>
              <a:rPr lang="en-US" sz="1600">
                <a:solidFill>
                  <a:srgbClr val="FF3300"/>
                </a:solidFill>
                <a:latin typeface="Arial" pitchFamily="34" charset="0"/>
              </a:rPr>
              <a:t>as much as 30% (equivalent to some US$300 million</a:t>
            </a:r>
            <a:r>
              <a:rPr lang="en-US" sz="1600">
                <a:latin typeface="Arial" pitchFamily="34" charset="0"/>
              </a:rPr>
              <a:t>) </a:t>
            </a:r>
            <a:r>
              <a:rPr lang="en-US" sz="1800" b="1" u="sng">
                <a:latin typeface="Arial" pitchFamily="34" charset="0"/>
              </a:rPr>
              <a:t>IF</a:t>
            </a:r>
            <a:r>
              <a:rPr lang="en-US" sz="1600">
                <a:latin typeface="Arial" pitchFamily="34" charset="0"/>
              </a:rPr>
              <a:t> an adequate and </a:t>
            </a:r>
            <a:r>
              <a:rPr lang="en-US" sz="1600">
                <a:solidFill>
                  <a:srgbClr val="FF3300"/>
                </a:solidFill>
                <a:latin typeface="Arial" pitchFamily="34" charset="0"/>
              </a:rPr>
              <a:t>stable supply of Palestinian workers is assured.</a:t>
            </a:r>
          </a:p>
        </p:txBody>
      </p:sp>
      <p:sp>
        <p:nvSpPr>
          <p:cNvPr id="519172" name="Text Box 4"/>
          <p:cNvSpPr txBox="1">
            <a:spLocks noChangeArrowheads="1"/>
          </p:cNvSpPr>
          <p:nvPr/>
        </p:nvSpPr>
        <p:spPr bwMode="auto">
          <a:xfrm>
            <a:off x="228600" y="5257800"/>
            <a:ext cx="8534400" cy="1006475"/>
          </a:xfrm>
          <a:prstGeom prst="rect">
            <a:avLst/>
          </a:prstGeom>
          <a:noFill/>
          <a:ln w="9525">
            <a:noFill/>
            <a:miter lim="800000"/>
            <a:headEnd/>
            <a:tailEnd/>
          </a:ln>
        </p:spPr>
        <p:txBody>
          <a:bodyPr>
            <a:spAutoFit/>
          </a:bodyPr>
          <a:lstStyle/>
          <a:p>
            <a:pPr algn="ctr"/>
            <a:r>
              <a:rPr lang="en-US" sz="2000">
                <a:latin typeface="Arial" pitchFamily="34" charset="0"/>
              </a:rPr>
              <a:t>Furthermore, The Palestinian economy recovers, most of </a:t>
            </a:r>
            <a:r>
              <a:rPr lang="en-US" sz="2000" b="1">
                <a:solidFill>
                  <a:srgbClr val="FF3300"/>
                </a:solidFill>
                <a:latin typeface="Arial" pitchFamily="34" charset="0"/>
              </a:rPr>
              <a:t>Palestinian industrial and agricultural income will be in the form of </a:t>
            </a:r>
          </a:p>
          <a:p>
            <a:pPr algn="ctr"/>
            <a:r>
              <a:rPr lang="en-US" sz="2000" b="1">
                <a:solidFill>
                  <a:srgbClr val="FF3300"/>
                </a:solidFill>
                <a:latin typeface="Arial" pitchFamily="34" charset="0"/>
              </a:rPr>
              <a:t>Value Added Income Only</a:t>
            </a:r>
          </a:p>
        </p:txBody>
      </p:sp>
      <p:sp>
        <p:nvSpPr>
          <p:cNvPr id="46084" name="Text Box 5"/>
          <p:cNvSpPr txBox="1">
            <a:spLocks noChangeArrowheads="1"/>
          </p:cNvSpPr>
          <p:nvPr/>
        </p:nvSpPr>
        <p:spPr bwMode="auto">
          <a:xfrm>
            <a:off x="0" y="685800"/>
            <a:ext cx="9144000" cy="457200"/>
          </a:xfrm>
          <a:prstGeom prst="rect">
            <a:avLst/>
          </a:prstGeom>
          <a:noFill/>
          <a:ln w="9525">
            <a:noFill/>
            <a:miter lim="800000"/>
            <a:headEnd/>
            <a:tailEnd/>
          </a:ln>
        </p:spPr>
        <p:txBody>
          <a:bodyPr>
            <a:spAutoFit/>
          </a:bodyPr>
          <a:lstStyle/>
          <a:p>
            <a:pPr algn="ctr">
              <a:spcBef>
                <a:spcPct val="50000"/>
              </a:spcBef>
            </a:pPr>
            <a:r>
              <a:rPr lang="en-US" b="1">
                <a:latin typeface="Arial" pitchFamily="34" charset="0"/>
              </a:rPr>
              <a:t>Export oriented Agro-industry</a:t>
            </a:r>
          </a:p>
        </p:txBody>
      </p:sp>
      <p:sp>
        <p:nvSpPr>
          <p:cNvPr id="46085" name="Text Box 6"/>
          <p:cNvSpPr txBox="1">
            <a:spLocks noChangeArrowheads="1"/>
          </p:cNvSpPr>
          <p:nvPr/>
        </p:nvSpPr>
        <p:spPr bwMode="auto">
          <a:xfrm>
            <a:off x="4876800" y="4267200"/>
            <a:ext cx="4267200" cy="639763"/>
          </a:xfrm>
          <a:prstGeom prst="rect">
            <a:avLst/>
          </a:prstGeom>
          <a:noFill/>
          <a:ln w="9525">
            <a:noFill/>
            <a:miter lim="800000"/>
            <a:headEnd/>
            <a:tailEnd/>
          </a:ln>
        </p:spPr>
        <p:txBody>
          <a:bodyPr>
            <a:spAutoFit/>
          </a:bodyPr>
          <a:lstStyle/>
          <a:p>
            <a:r>
              <a:rPr lang="en-US" sz="1200">
                <a:latin typeface="Arial" pitchFamily="34" charset="0"/>
              </a:rPr>
              <a:t>“The Untapped Potential – Palestinian-Israeli Economic Relations: Policy Options and Recommendations”, by Paltrade and Peres Center for Peace, 2006;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9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7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a:xfrm>
            <a:off x="457200" y="304800"/>
            <a:ext cx="8229600" cy="655638"/>
          </a:xfrm>
        </p:spPr>
        <p:txBody>
          <a:bodyPr/>
          <a:lstStyle/>
          <a:p>
            <a:pPr eaLnBrk="1" hangingPunct="1"/>
            <a:r>
              <a:rPr lang="en-US" sz="3200" b="1" smtClean="0">
                <a:solidFill>
                  <a:schemeClr val="tx1"/>
                </a:solidFill>
                <a:cs typeface="Arial" pitchFamily="34" charset="0"/>
              </a:rPr>
              <a:t>Family-Based</a:t>
            </a:r>
            <a:r>
              <a:rPr lang="en-US" sz="3200" smtClean="0"/>
              <a:t> </a:t>
            </a:r>
            <a:r>
              <a:rPr lang="en-US" sz="3200" b="1" smtClean="0">
                <a:solidFill>
                  <a:schemeClr val="tx1"/>
                </a:solidFill>
                <a:cs typeface="Arial" pitchFamily="34" charset="0"/>
              </a:rPr>
              <a:t>Business</a:t>
            </a:r>
            <a:r>
              <a:rPr lang="en-US" sz="3200" smtClean="0"/>
              <a:t> </a:t>
            </a:r>
          </a:p>
        </p:txBody>
      </p:sp>
      <p:sp>
        <p:nvSpPr>
          <p:cNvPr id="520195" name="Text Box 3"/>
          <p:cNvSpPr txBox="1">
            <a:spLocks noChangeArrowheads="1"/>
          </p:cNvSpPr>
          <p:nvPr/>
        </p:nvSpPr>
        <p:spPr bwMode="auto">
          <a:xfrm>
            <a:off x="3352800" y="1066800"/>
            <a:ext cx="990600" cy="396875"/>
          </a:xfrm>
          <a:prstGeom prst="rect">
            <a:avLst/>
          </a:prstGeom>
          <a:noFill/>
          <a:ln w="9525">
            <a:noFill/>
            <a:miter lim="800000"/>
            <a:headEnd/>
            <a:tailEnd/>
          </a:ln>
        </p:spPr>
        <p:txBody>
          <a:bodyPr>
            <a:spAutoFit/>
          </a:bodyPr>
          <a:lstStyle/>
          <a:p>
            <a:pPr>
              <a:spcBef>
                <a:spcPct val="50000"/>
              </a:spcBef>
            </a:pPr>
            <a:r>
              <a:rPr lang="en-US" sz="2000">
                <a:latin typeface="Arial" pitchFamily="34" charset="0"/>
              </a:rPr>
              <a:t>Father,</a:t>
            </a:r>
          </a:p>
        </p:txBody>
      </p:sp>
      <p:sp>
        <p:nvSpPr>
          <p:cNvPr id="520196" name="Text Box 4"/>
          <p:cNvSpPr txBox="1">
            <a:spLocks noChangeArrowheads="1"/>
          </p:cNvSpPr>
          <p:nvPr/>
        </p:nvSpPr>
        <p:spPr bwMode="auto">
          <a:xfrm>
            <a:off x="4419600" y="1066800"/>
            <a:ext cx="2667000" cy="396875"/>
          </a:xfrm>
          <a:prstGeom prst="rect">
            <a:avLst/>
          </a:prstGeom>
          <a:noFill/>
          <a:ln w="9525">
            <a:noFill/>
            <a:miter lim="800000"/>
            <a:headEnd/>
            <a:tailEnd/>
          </a:ln>
        </p:spPr>
        <p:txBody>
          <a:bodyPr>
            <a:spAutoFit/>
          </a:bodyPr>
          <a:lstStyle/>
          <a:p>
            <a:pPr>
              <a:spcBef>
                <a:spcPct val="50000"/>
              </a:spcBef>
            </a:pPr>
            <a:r>
              <a:rPr lang="en-US" sz="2000">
                <a:latin typeface="Arial" pitchFamily="34" charset="0"/>
              </a:rPr>
              <a:t>Mother</a:t>
            </a:r>
          </a:p>
        </p:txBody>
      </p:sp>
      <p:grpSp>
        <p:nvGrpSpPr>
          <p:cNvPr id="2" name="Group 5"/>
          <p:cNvGrpSpPr>
            <a:grpSpLocks/>
          </p:cNvGrpSpPr>
          <p:nvPr/>
        </p:nvGrpSpPr>
        <p:grpSpPr bwMode="auto">
          <a:xfrm>
            <a:off x="0" y="1524000"/>
            <a:ext cx="9067800" cy="4267200"/>
            <a:chOff x="0" y="960"/>
            <a:chExt cx="5712" cy="2688"/>
          </a:xfrm>
        </p:grpSpPr>
        <p:sp>
          <p:nvSpPr>
            <p:cNvPr id="48133" name="Text Box 6"/>
            <p:cNvSpPr txBox="1">
              <a:spLocks noChangeArrowheads="1"/>
            </p:cNvSpPr>
            <p:nvPr/>
          </p:nvSpPr>
          <p:spPr bwMode="auto">
            <a:xfrm>
              <a:off x="1968" y="960"/>
              <a:ext cx="1584" cy="288"/>
            </a:xfrm>
            <a:prstGeom prst="rect">
              <a:avLst/>
            </a:prstGeom>
            <a:noFill/>
            <a:ln w="9525">
              <a:noFill/>
              <a:miter lim="800000"/>
              <a:headEnd/>
              <a:tailEnd/>
            </a:ln>
          </p:spPr>
          <p:txBody>
            <a:bodyPr>
              <a:spAutoFit/>
            </a:bodyPr>
            <a:lstStyle/>
            <a:p>
              <a:pPr>
                <a:spcBef>
                  <a:spcPct val="50000"/>
                </a:spcBef>
              </a:pPr>
              <a:r>
                <a:rPr lang="en-US" b="1">
                  <a:latin typeface="Arial" pitchFamily="34" charset="0"/>
                </a:rPr>
                <a:t>… and children</a:t>
              </a:r>
            </a:p>
          </p:txBody>
        </p:sp>
        <p:pic>
          <p:nvPicPr>
            <p:cNvPr id="48134" name="Picture 7" descr="cheldrin-lober-(20)"/>
            <p:cNvPicPr>
              <a:picLocks noChangeAspect="1" noChangeArrowheads="1"/>
            </p:cNvPicPr>
            <p:nvPr/>
          </p:nvPicPr>
          <p:blipFill>
            <a:blip r:embed="rId3"/>
            <a:srcRect/>
            <a:stretch>
              <a:fillRect/>
            </a:stretch>
          </p:blipFill>
          <p:spPr bwMode="auto">
            <a:xfrm>
              <a:off x="0" y="1584"/>
              <a:ext cx="2976" cy="2046"/>
            </a:xfrm>
            <a:prstGeom prst="rect">
              <a:avLst/>
            </a:prstGeom>
            <a:noFill/>
            <a:ln w="9525">
              <a:noFill/>
              <a:miter lim="800000"/>
              <a:headEnd/>
              <a:tailEnd/>
            </a:ln>
          </p:spPr>
        </p:pic>
        <p:pic>
          <p:nvPicPr>
            <p:cNvPr id="48135" name="Picture 8" descr="childern-labor-(42)"/>
            <p:cNvPicPr>
              <a:picLocks noChangeAspect="1" noChangeArrowheads="1"/>
            </p:cNvPicPr>
            <p:nvPr/>
          </p:nvPicPr>
          <p:blipFill>
            <a:blip r:embed="rId4"/>
            <a:srcRect/>
            <a:stretch>
              <a:fillRect/>
            </a:stretch>
          </p:blipFill>
          <p:spPr bwMode="auto">
            <a:xfrm>
              <a:off x="3072" y="1589"/>
              <a:ext cx="2640" cy="2059"/>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01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01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195" grpId="0"/>
      <p:bldP spid="52019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2"/>
          <p:cNvSpPr txBox="1">
            <a:spLocks noChangeArrowheads="1"/>
          </p:cNvSpPr>
          <p:nvPr/>
        </p:nvSpPr>
        <p:spPr bwMode="auto">
          <a:xfrm>
            <a:off x="0" y="4937125"/>
            <a:ext cx="9144000" cy="457200"/>
          </a:xfrm>
          <a:prstGeom prst="rect">
            <a:avLst/>
          </a:prstGeom>
          <a:noFill/>
          <a:ln w="9525">
            <a:noFill/>
            <a:miter lim="800000"/>
            <a:headEnd/>
            <a:tailEnd/>
          </a:ln>
        </p:spPr>
        <p:txBody>
          <a:bodyPr>
            <a:spAutoFit/>
          </a:bodyPr>
          <a:lstStyle/>
          <a:p>
            <a:pPr algn="ctr">
              <a:spcBef>
                <a:spcPct val="50000"/>
              </a:spcBef>
            </a:pPr>
            <a:r>
              <a:rPr lang="en-US">
                <a:solidFill>
                  <a:srgbClr val="FF3300"/>
                </a:solidFill>
                <a:latin typeface="Arial" pitchFamily="34" charset="0"/>
              </a:rPr>
              <a:t>41.8% work in agriculture sector</a:t>
            </a:r>
          </a:p>
        </p:txBody>
      </p:sp>
      <p:sp>
        <p:nvSpPr>
          <p:cNvPr id="50178" name="Text Box 3"/>
          <p:cNvSpPr txBox="1">
            <a:spLocks noChangeArrowheads="1"/>
          </p:cNvSpPr>
          <p:nvPr/>
        </p:nvSpPr>
        <p:spPr bwMode="auto">
          <a:xfrm>
            <a:off x="0" y="4114800"/>
            <a:ext cx="9144000" cy="858838"/>
          </a:xfrm>
          <a:prstGeom prst="rect">
            <a:avLst/>
          </a:prstGeom>
          <a:noFill/>
          <a:ln w="9525">
            <a:noFill/>
            <a:miter lim="800000"/>
            <a:headEnd/>
            <a:tailEnd/>
          </a:ln>
        </p:spPr>
        <p:txBody>
          <a:bodyPr>
            <a:spAutoFit/>
          </a:bodyPr>
          <a:lstStyle/>
          <a:p>
            <a:pPr algn="ctr">
              <a:lnSpc>
                <a:spcPct val="80000"/>
              </a:lnSpc>
              <a:spcBef>
                <a:spcPct val="50000"/>
              </a:spcBef>
            </a:pPr>
            <a:r>
              <a:rPr lang="en-US">
                <a:latin typeface="Arial" pitchFamily="34" charset="0"/>
              </a:rPr>
              <a:t>Most of the children (74% children) are employed in </a:t>
            </a:r>
          </a:p>
          <a:p>
            <a:pPr algn="ctr">
              <a:lnSpc>
                <a:spcPct val="80000"/>
              </a:lnSpc>
              <a:spcBef>
                <a:spcPct val="50000"/>
              </a:spcBef>
            </a:pPr>
            <a:r>
              <a:rPr lang="en-US">
                <a:solidFill>
                  <a:srgbClr val="FF3300"/>
                </a:solidFill>
                <a:latin typeface="Arial" pitchFamily="34" charset="0"/>
              </a:rPr>
              <a:t>as non-paid family employees. And 20.9% as paid employees</a:t>
            </a:r>
          </a:p>
        </p:txBody>
      </p:sp>
      <p:sp>
        <p:nvSpPr>
          <p:cNvPr id="50179" name="Text Box 4"/>
          <p:cNvSpPr txBox="1">
            <a:spLocks noChangeArrowheads="1"/>
          </p:cNvSpPr>
          <p:nvPr/>
        </p:nvSpPr>
        <p:spPr bwMode="auto">
          <a:xfrm>
            <a:off x="304800" y="2028825"/>
            <a:ext cx="5791200" cy="1552575"/>
          </a:xfrm>
          <a:prstGeom prst="rect">
            <a:avLst/>
          </a:prstGeom>
          <a:noFill/>
          <a:ln w="9525">
            <a:noFill/>
            <a:miter lim="800000"/>
            <a:headEnd/>
            <a:tailEnd/>
          </a:ln>
        </p:spPr>
        <p:txBody>
          <a:bodyPr>
            <a:spAutoFit/>
          </a:bodyPr>
          <a:lstStyle/>
          <a:p>
            <a:r>
              <a:rPr lang="en-US">
                <a:latin typeface="Arial" pitchFamily="34" charset="0"/>
              </a:rPr>
              <a:t>Recorded levels of child labor increased from 3.1% in 2004 to 4.2% in 2006, with the highest increase recorded among girls (from 0.7% to 3.1%).</a:t>
            </a:r>
          </a:p>
        </p:txBody>
      </p:sp>
      <p:pic>
        <p:nvPicPr>
          <p:cNvPr id="50180" name="Picture 5" descr="IMG_0313"/>
          <p:cNvPicPr>
            <a:picLocks noChangeAspect="1" noChangeArrowheads="1"/>
          </p:cNvPicPr>
          <p:nvPr/>
        </p:nvPicPr>
        <p:blipFill>
          <a:blip r:embed="rId3"/>
          <a:srcRect/>
          <a:stretch>
            <a:fillRect/>
          </a:stretch>
        </p:blipFill>
        <p:spPr bwMode="auto">
          <a:xfrm>
            <a:off x="6307138" y="0"/>
            <a:ext cx="2836862" cy="3352800"/>
          </a:xfrm>
          <a:prstGeom prst="rect">
            <a:avLst/>
          </a:prstGeom>
          <a:noFill/>
          <a:ln w="9525">
            <a:noFill/>
            <a:miter lim="800000"/>
            <a:headEnd/>
            <a:tailEnd/>
          </a:ln>
        </p:spPr>
      </p:pic>
      <p:sp>
        <p:nvSpPr>
          <p:cNvPr id="50181" name="Text Box 6"/>
          <p:cNvSpPr txBox="1">
            <a:spLocks noChangeArrowheads="1"/>
          </p:cNvSpPr>
          <p:nvPr/>
        </p:nvSpPr>
        <p:spPr bwMode="auto">
          <a:xfrm>
            <a:off x="533400" y="457200"/>
            <a:ext cx="5029200" cy="1187450"/>
          </a:xfrm>
          <a:prstGeom prst="rect">
            <a:avLst/>
          </a:prstGeom>
          <a:noFill/>
          <a:ln w="9525">
            <a:noFill/>
            <a:miter lim="800000"/>
            <a:headEnd/>
            <a:tailEnd/>
          </a:ln>
        </p:spPr>
        <p:txBody>
          <a:bodyPr>
            <a:spAutoFit/>
          </a:bodyPr>
          <a:lstStyle/>
          <a:p>
            <a:pPr algn="ctr">
              <a:spcBef>
                <a:spcPct val="50000"/>
              </a:spcBef>
            </a:pPr>
            <a:r>
              <a:rPr lang="en-US" b="1">
                <a:latin typeface="Arial" pitchFamily="34" charset="0"/>
              </a:rPr>
              <a:t>The Jordan Valley has the highest percentage of child labour in the West Bank &amp; Gaza</a:t>
            </a:r>
          </a:p>
        </p:txBody>
      </p:sp>
      <p:sp>
        <p:nvSpPr>
          <p:cNvPr id="50182" name="Text Box 7"/>
          <p:cNvSpPr txBox="1">
            <a:spLocks noChangeArrowheads="1"/>
          </p:cNvSpPr>
          <p:nvPr/>
        </p:nvSpPr>
        <p:spPr bwMode="auto">
          <a:xfrm>
            <a:off x="914400" y="5927725"/>
            <a:ext cx="7315200" cy="396875"/>
          </a:xfrm>
          <a:prstGeom prst="rect">
            <a:avLst/>
          </a:prstGeom>
          <a:noFill/>
          <a:ln w="9525">
            <a:noFill/>
            <a:miter lim="800000"/>
            <a:headEnd/>
            <a:tailEnd/>
          </a:ln>
        </p:spPr>
        <p:txBody>
          <a:bodyPr>
            <a:spAutoFit/>
          </a:bodyPr>
          <a:lstStyle/>
          <a:p>
            <a:pPr algn="ctr">
              <a:spcBef>
                <a:spcPct val="50000"/>
              </a:spcBef>
            </a:pPr>
            <a:r>
              <a:rPr lang="en-US" sz="2000">
                <a:latin typeface="Arial" pitchFamily="34" charset="0"/>
              </a:rPr>
              <a:t>70% are women child labor</a:t>
            </a:r>
          </a:p>
        </p:txBody>
      </p:sp>
      <p:sp>
        <p:nvSpPr>
          <p:cNvPr id="50183" name="Text Box 8"/>
          <p:cNvSpPr txBox="1">
            <a:spLocks noChangeArrowheads="1"/>
          </p:cNvSpPr>
          <p:nvPr/>
        </p:nvSpPr>
        <p:spPr bwMode="auto">
          <a:xfrm>
            <a:off x="3962400" y="3429000"/>
            <a:ext cx="2438400" cy="457200"/>
          </a:xfrm>
          <a:prstGeom prst="rect">
            <a:avLst/>
          </a:prstGeom>
          <a:noFill/>
          <a:ln w="9525">
            <a:noFill/>
            <a:miter lim="800000"/>
            <a:headEnd/>
            <a:tailEnd/>
          </a:ln>
        </p:spPr>
        <p:txBody>
          <a:bodyPr>
            <a:spAutoFit/>
          </a:bodyPr>
          <a:lstStyle/>
          <a:p>
            <a:pPr>
              <a:spcBef>
                <a:spcPct val="50000"/>
              </a:spcBef>
            </a:pPr>
            <a:r>
              <a:rPr lang="en-US" sz="1200" b="1">
                <a:latin typeface="Arial" pitchFamily="34" charset="0"/>
              </a:rPr>
              <a:t>CHILD RIGHTS FACT SHEET</a:t>
            </a:r>
            <a:r>
              <a:rPr lang="en-US" sz="1200">
                <a:latin typeface="Arial" pitchFamily="34" charset="0"/>
              </a:rPr>
              <a:t>, Save The Children - UK, 2007</a:t>
            </a:r>
          </a:p>
        </p:txBody>
      </p:sp>
      <p:sp>
        <p:nvSpPr>
          <p:cNvPr id="50184" name="Text Box 9"/>
          <p:cNvSpPr txBox="1">
            <a:spLocks noChangeArrowheads="1"/>
          </p:cNvSpPr>
          <p:nvPr/>
        </p:nvSpPr>
        <p:spPr bwMode="auto">
          <a:xfrm>
            <a:off x="7010400" y="5181600"/>
            <a:ext cx="1828800" cy="639763"/>
          </a:xfrm>
          <a:prstGeom prst="rect">
            <a:avLst/>
          </a:prstGeom>
          <a:noFill/>
          <a:ln w="9525">
            <a:noFill/>
            <a:miter lim="800000"/>
            <a:headEnd/>
            <a:tailEnd/>
          </a:ln>
        </p:spPr>
        <p:txBody>
          <a:bodyPr>
            <a:spAutoFit/>
          </a:bodyPr>
          <a:lstStyle/>
          <a:p>
            <a:r>
              <a:rPr lang="en-US" sz="1200" b="1">
                <a:latin typeface="Arial" pitchFamily="34" charset="0"/>
              </a:rPr>
              <a:t>Palestinian children – statistics and figures- PCBS 2007</a:t>
            </a:r>
            <a:endParaRPr lang="en-US" sz="1200">
              <a:latin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Bethlehem_Today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p:cNvPicPr>
            <a:picLocks noChangeAspect="1" noChangeArrowheads="1"/>
          </p:cNvPicPr>
          <p:nvPr/>
        </p:nvPicPr>
        <p:blipFill>
          <a:blip r:embed="rId4"/>
          <a:srcRect t="5595" r="14923"/>
          <a:stretch>
            <a:fillRect/>
          </a:stretch>
        </p:blipFill>
        <p:spPr bwMode="auto">
          <a:xfrm>
            <a:off x="0" y="6350"/>
            <a:ext cx="9144000" cy="6851650"/>
          </a:xfrm>
          <a:prstGeom prst="rect">
            <a:avLst/>
          </a:prstGeom>
          <a:noFill/>
          <a:ln w="9525">
            <a:noFill/>
            <a:round/>
            <a:headEnd/>
            <a:tailEnd/>
          </a:ln>
        </p:spPr>
      </p:pic>
      <p:grpSp>
        <p:nvGrpSpPr>
          <p:cNvPr id="3076" name="Group 3"/>
          <p:cNvGrpSpPr>
            <a:grpSpLocks/>
          </p:cNvGrpSpPr>
          <p:nvPr/>
        </p:nvGrpSpPr>
        <p:grpSpPr bwMode="auto">
          <a:xfrm>
            <a:off x="185738" y="5610225"/>
            <a:ext cx="8761412" cy="1065213"/>
            <a:chOff x="117" y="3534"/>
            <a:chExt cx="5519" cy="671"/>
          </a:xfrm>
        </p:grpSpPr>
        <p:sp>
          <p:nvSpPr>
            <p:cNvPr id="3077" name="Rectangle 4"/>
            <p:cNvSpPr>
              <a:spLocks noChangeArrowheads="1"/>
            </p:cNvSpPr>
            <p:nvPr/>
          </p:nvSpPr>
          <p:spPr bwMode="auto">
            <a:xfrm>
              <a:off x="117" y="3534"/>
              <a:ext cx="960" cy="672"/>
            </a:xfrm>
            <a:prstGeom prst="rect">
              <a:avLst/>
            </a:prstGeom>
            <a:solidFill>
              <a:srgbClr val="FFFFFF"/>
            </a:solidFill>
            <a:ln w="38160">
              <a:solidFill>
                <a:srgbClr val="000000"/>
              </a:solidFill>
              <a:miter lim="800000"/>
              <a:headEnd/>
              <a:tailEnd/>
            </a:ln>
          </p:spPr>
          <p:txBody>
            <a:bodyPr wrap="none" anchor="ctr"/>
            <a:lstStyle/>
            <a:p>
              <a:endParaRPr lang="en-US"/>
            </a:p>
          </p:txBody>
        </p:sp>
        <p:sp>
          <p:nvSpPr>
            <p:cNvPr id="3078" name="Text Box 5"/>
            <p:cNvSpPr txBox="1">
              <a:spLocks noChangeArrowheads="1"/>
            </p:cNvSpPr>
            <p:nvPr/>
          </p:nvSpPr>
          <p:spPr bwMode="auto">
            <a:xfrm>
              <a:off x="1077" y="3534"/>
              <a:ext cx="4560" cy="671"/>
            </a:xfrm>
            <a:prstGeom prst="rect">
              <a:avLst/>
            </a:prstGeom>
            <a:solidFill>
              <a:srgbClr val="008000">
                <a:alpha val="50195"/>
              </a:srgbClr>
            </a:solidFill>
            <a:ln w="38160">
              <a:solidFill>
                <a:srgbClr val="000000"/>
              </a:solidFill>
              <a:miter lim="800000"/>
              <a:headEnd/>
              <a:tailEnd/>
            </a:ln>
          </p:spPr>
          <p:txBody>
            <a:bodyPr lIns="90000" tIns="46800" rIns="90000" bIns="46800"/>
            <a:lstStyle/>
            <a:p>
              <a:pPr defTabSz="449263">
                <a:spcBef>
                  <a:spcPts val="1250"/>
                </a:spcBef>
                <a:buClr>
                  <a:srgbClr val="FFFFFF"/>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FFFFFF"/>
                  </a:solidFill>
                  <a:latin typeface="Arial" pitchFamily="34" charset="0"/>
                </a:rPr>
                <a:t>The road to Bethlehem is sealed by a checkpoint. Travel is impossible for Palestinians without a Jerusalem ID card. Tourists will have a “special area” in the checkpoint.</a:t>
              </a:r>
            </a:p>
          </p:txBody>
        </p:sp>
        <p:graphicFrame>
          <p:nvGraphicFramePr>
            <p:cNvPr id="3074" name="Object 6"/>
            <p:cNvGraphicFramePr>
              <a:graphicFrameLocks noChangeAspect="1"/>
            </p:cNvGraphicFramePr>
            <p:nvPr/>
          </p:nvGraphicFramePr>
          <p:xfrm>
            <a:off x="138" y="3549"/>
            <a:ext cx="912" cy="645"/>
          </p:xfrm>
          <a:graphic>
            <a:graphicData uri="http://schemas.openxmlformats.org/presentationml/2006/ole">
              <p:oleObj spid="_x0000_s3074" r:id="rId5" imgW="1456757" imgH="999471" progId="">
                <p:embed/>
              </p:oleObj>
            </a:graphicData>
          </a:graphic>
        </p:graphicFrame>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p:cNvSpPr txBox="1">
            <a:spLocks noChangeArrowheads="1"/>
          </p:cNvSpPr>
          <p:nvPr/>
        </p:nvSpPr>
        <p:spPr bwMode="auto">
          <a:xfrm>
            <a:off x="0" y="1524000"/>
            <a:ext cx="9144000" cy="2246313"/>
          </a:xfrm>
          <a:prstGeom prst="rect">
            <a:avLst/>
          </a:prstGeom>
          <a:noFill/>
          <a:ln w="9525">
            <a:noFill/>
            <a:miter lim="800000"/>
            <a:headEnd/>
            <a:tailEnd/>
          </a:ln>
        </p:spPr>
        <p:txBody>
          <a:bodyPr>
            <a:spAutoFit/>
          </a:bodyPr>
          <a:lstStyle/>
          <a:p>
            <a:pPr algn="ctr">
              <a:spcBef>
                <a:spcPct val="50000"/>
              </a:spcBef>
            </a:pPr>
            <a:r>
              <a:rPr lang="en-US" sz="4000">
                <a:latin typeface="Arial" pitchFamily="34" charset="0"/>
              </a:rPr>
              <a:t>For Sustainable Ghettoes:</a:t>
            </a:r>
          </a:p>
          <a:p>
            <a:pPr algn="ctr">
              <a:spcBef>
                <a:spcPct val="50000"/>
              </a:spcBef>
            </a:pPr>
            <a:r>
              <a:rPr lang="en-US" sz="4000">
                <a:latin typeface="Arial" pitchFamily="34" charset="0"/>
              </a:rPr>
              <a:t>Donor Money &amp; the Israeli Economic Vision for the WB &amp; Gaza</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checkpoint_bethlehem"/>
          <p:cNvPicPr>
            <a:picLocks noChangeAspect="1" noChangeArrowheads="1"/>
          </p:cNvPicPr>
          <p:nvPr/>
        </p:nvPicPr>
        <p:blipFill>
          <a:blip r:embed="rId3"/>
          <a:srcRect/>
          <a:stretch>
            <a:fillRect/>
          </a:stretch>
        </p:blipFill>
        <p:spPr bwMode="auto">
          <a:xfrm>
            <a:off x="0" y="0"/>
            <a:ext cx="4648200" cy="3371850"/>
          </a:xfrm>
          <a:prstGeom prst="rect">
            <a:avLst/>
          </a:prstGeom>
          <a:noFill/>
          <a:ln w="9525">
            <a:noFill/>
            <a:miter lim="800000"/>
            <a:headEnd/>
            <a:tailEnd/>
          </a:ln>
        </p:spPr>
      </p:pic>
      <p:pic>
        <p:nvPicPr>
          <p:cNvPr id="57346" name="Picture 3" descr="Prayer_2007_1t"/>
          <p:cNvPicPr>
            <a:picLocks noChangeAspect="1" noChangeArrowheads="1"/>
          </p:cNvPicPr>
          <p:nvPr/>
        </p:nvPicPr>
        <p:blipFill>
          <a:blip r:embed="rId4"/>
          <a:srcRect/>
          <a:stretch>
            <a:fillRect/>
          </a:stretch>
        </p:blipFill>
        <p:spPr bwMode="auto">
          <a:xfrm>
            <a:off x="4648200" y="3427413"/>
            <a:ext cx="4495800" cy="3430587"/>
          </a:xfrm>
          <a:prstGeom prst="rect">
            <a:avLst/>
          </a:prstGeom>
          <a:noFill/>
          <a:ln w="9525">
            <a:noFill/>
            <a:miter lim="800000"/>
            <a:headEnd/>
            <a:tailEnd/>
          </a:ln>
        </p:spPr>
      </p:pic>
      <p:pic>
        <p:nvPicPr>
          <p:cNvPr id="57347" name="Picture 4" descr="qalandia_b"/>
          <p:cNvPicPr>
            <a:picLocks noChangeAspect="1" noChangeArrowheads="1"/>
          </p:cNvPicPr>
          <p:nvPr/>
        </p:nvPicPr>
        <p:blipFill>
          <a:blip r:embed="rId5"/>
          <a:srcRect/>
          <a:stretch>
            <a:fillRect/>
          </a:stretch>
        </p:blipFill>
        <p:spPr bwMode="auto">
          <a:xfrm>
            <a:off x="0" y="3352800"/>
            <a:ext cx="4648200" cy="3505200"/>
          </a:xfrm>
          <a:prstGeom prst="rect">
            <a:avLst/>
          </a:prstGeom>
          <a:noFill/>
          <a:ln w="9525">
            <a:noFill/>
            <a:miter lim="800000"/>
            <a:headEnd/>
            <a:tailEnd/>
          </a:ln>
        </p:spPr>
      </p:pic>
      <p:pic>
        <p:nvPicPr>
          <p:cNvPr id="57348" name="Picture 5" descr="26-28 pictures from Jeru Beth and lottie 101"/>
          <p:cNvPicPr>
            <a:picLocks noChangeAspect="1" noChangeArrowheads="1"/>
          </p:cNvPicPr>
          <p:nvPr/>
        </p:nvPicPr>
        <p:blipFill>
          <a:blip r:embed="rId6"/>
          <a:srcRect/>
          <a:stretch>
            <a:fillRect/>
          </a:stretch>
        </p:blipFill>
        <p:spPr bwMode="auto">
          <a:xfrm>
            <a:off x="4648200" y="0"/>
            <a:ext cx="4495800" cy="3352800"/>
          </a:xfrm>
          <a:prstGeom prst="rect">
            <a:avLst/>
          </a:prstGeom>
          <a:noFill/>
          <a:ln w="9525">
            <a:noFill/>
            <a:miter lim="800000"/>
            <a:headEnd/>
            <a:tailEnd/>
          </a:ln>
        </p:spPr>
      </p:pic>
      <p:sp>
        <p:nvSpPr>
          <p:cNvPr id="57349" name="Line 6"/>
          <p:cNvSpPr>
            <a:spLocks noChangeShapeType="1"/>
          </p:cNvSpPr>
          <p:nvPr/>
        </p:nvSpPr>
        <p:spPr bwMode="auto">
          <a:xfrm>
            <a:off x="4648200" y="0"/>
            <a:ext cx="0" cy="6858000"/>
          </a:xfrm>
          <a:prstGeom prst="line">
            <a:avLst/>
          </a:prstGeom>
          <a:noFill/>
          <a:ln w="63500">
            <a:solidFill>
              <a:schemeClr val="tx1"/>
            </a:solidFill>
            <a:round/>
            <a:headEnd/>
            <a:tailEnd/>
          </a:ln>
        </p:spPr>
        <p:txBody>
          <a:bodyPr/>
          <a:lstStyle/>
          <a:p>
            <a:endParaRPr lang="en-US"/>
          </a:p>
        </p:txBody>
      </p:sp>
      <p:sp>
        <p:nvSpPr>
          <p:cNvPr id="57350" name="Line 7"/>
          <p:cNvSpPr>
            <a:spLocks noChangeShapeType="1"/>
          </p:cNvSpPr>
          <p:nvPr/>
        </p:nvSpPr>
        <p:spPr bwMode="auto">
          <a:xfrm flipH="1">
            <a:off x="0" y="3352800"/>
            <a:ext cx="9144000" cy="0"/>
          </a:xfrm>
          <a:prstGeom prst="line">
            <a:avLst/>
          </a:prstGeom>
          <a:noFill/>
          <a:ln w="63500">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full_repor03"/>
          <p:cNvPicPr>
            <a:picLocks noChangeAspect="1" noChangeArrowheads="1"/>
          </p:cNvPicPr>
          <p:nvPr/>
        </p:nvPicPr>
        <p:blipFill>
          <a:blip r:embed="rId2"/>
          <a:srcRect/>
          <a:stretch>
            <a:fillRect/>
          </a:stretch>
        </p:blipFill>
        <p:spPr bwMode="auto">
          <a:xfrm>
            <a:off x="609600" y="0"/>
            <a:ext cx="8001000" cy="68580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33400" y="2514600"/>
            <a:ext cx="8305800" cy="1020763"/>
            <a:chOff x="336" y="768"/>
            <a:chExt cx="5232" cy="643"/>
          </a:xfrm>
        </p:grpSpPr>
        <p:sp>
          <p:nvSpPr>
            <p:cNvPr id="60426" name="Text Box 3"/>
            <p:cNvSpPr txBox="1">
              <a:spLocks noChangeArrowheads="1"/>
            </p:cNvSpPr>
            <p:nvPr/>
          </p:nvSpPr>
          <p:spPr bwMode="auto">
            <a:xfrm>
              <a:off x="336" y="768"/>
              <a:ext cx="5232" cy="404"/>
            </a:xfrm>
            <a:prstGeom prst="rect">
              <a:avLst/>
            </a:prstGeom>
            <a:noFill/>
            <a:ln w="9525">
              <a:noFill/>
              <a:miter lim="800000"/>
              <a:headEnd/>
              <a:tailEnd/>
            </a:ln>
          </p:spPr>
          <p:txBody>
            <a:bodyPr>
              <a:spAutoFit/>
            </a:bodyPr>
            <a:lstStyle/>
            <a:p>
              <a:r>
                <a:rPr lang="en-US" sz="1800">
                  <a:latin typeface="Arial" pitchFamily="34" charset="0"/>
                </a:rPr>
                <a:t>The average length of stay in the Palestinian hotels was 2.5 nights per guest during the year 2006.</a:t>
              </a:r>
            </a:p>
          </p:txBody>
        </p:sp>
        <p:sp>
          <p:nvSpPr>
            <p:cNvPr id="60427" name="Text Box 4"/>
            <p:cNvSpPr txBox="1">
              <a:spLocks noChangeArrowheads="1"/>
            </p:cNvSpPr>
            <p:nvPr/>
          </p:nvSpPr>
          <p:spPr bwMode="auto">
            <a:xfrm>
              <a:off x="3936" y="1008"/>
              <a:ext cx="1536" cy="403"/>
            </a:xfrm>
            <a:prstGeom prst="rect">
              <a:avLst/>
            </a:prstGeom>
            <a:noFill/>
            <a:ln w="9525">
              <a:noFill/>
              <a:miter lim="800000"/>
              <a:headEnd/>
              <a:tailEnd/>
            </a:ln>
          </p:spPr>
          <p:txBody>
            <a:bodyPr>
              <a:spAutoFit/>
            </a:bodyPr>
            <a:lstStyle/>
            <a:p>
              <a:r>
                <a:rPr lang="en-US" sz="1200" b="1">
                  <a:latin typeface="Arial" pitchFamily="34" charset="0"/>
                </a:rPr>
                <a:t>Population, Housing and Establishment Census – 2007, PCBS</a:t>
              </a:r>
            </a:p>
          </p:txBody>
        </p:sp>
      </p:grpSp>
      <p:sp>
        <p:nvSpPr>
          <p:cNvPr id="527365" name="Text Box 5"/>
          <p:cNvSpPr txBox="1">
            <a:spLocks noChangeArrowheads="1"/>
          </p:cNvSpPr>
          <p:nvPr/>
        </p:nvSpPr>
        <p:spPr bwMode="auto">
          <a:xfrm>
            <a:off x="0" y="4114800"/>
            <a:ext cx="9144000" cy="854075"/>
          </a:xfrm>
          <a:prstGeom prst="rect">
            <a:avLst/>
          </a:prstGeom>
          <a:noFill/>
          <a:ln w="9525">
            <a:noFill/>
            <a:miter lim="800000"/>
            <a:headEnd/>
            <a:tailEnd/>
          </a:ln>
        </p:spPr>
        <p:txBody>
          <a:bodyPr>
            <a:spAutoFit/>
          </a:bodyPr>
          <a:lstStyle/>
          <a:p>
            <a:pPr algn="ctr">
              <a:spcBef>
                <a:spcPct val="50000"/>
              </a:spcBef>
            </a:pPr>
            <a:r>
              <a:rPr lang="en-US" sz="2000" b="1">
                <a:latin typeface="Arial" pitchFamily="34" charset="0"/>
              </a:rPr>
              <a:t>That means around only 80,416 slept in Bethlehem leaving </a:t>
            </a:r>
          </a:p>
          <a:p>
            <a:pPr algn="ctr">
              <a:spcBef>
                <a:spcPct val="50000"/>
              </a:spcBef>
            </a:pPr>
            <a:r>
              <a:rPr lang="en-US" sz="2000" b="1">
                <a:latin typeface="Arial" pitchFamily="34" charset="0"/>
              </a:rPr>
              <a:t>429,563 sleeping in Israeli hotels.</a:t>
            </a:r>
          </a:p>
        </p:txBody>
      </p:sp>
      <p:sp>
        <p:nvSpPr>
          <p:cNvPr id="527366" name="Text Box 6"/>
          <p:cNvSpPr txBox="1">
            <a:spLocks noChangeArrowheads="1"/>
          </p:cNvSpPr>
          <p:nvPr/>
        </p:nvSpPr>
        <p:spPr bwMode="auto">
          <a:xfrm>
            <a:off x="427038" y="5334000"/>
            <a:ext cx="8213725" cy="822325"/>
          </a:xfrm>
          <a:prstGeom prst="rect">
            <a:avLst/>
          </a:prstGeom>
          <a:noFill/>
          <a:ln w="9525">
            <a:noFill/>
            <a:miter lim="800000"/>
            <a:headEnd/>
            <a:tailEnd/>
          </a:ln>
        </p:spPr>
        <p:txBody>
          <a:bodyPr wrap="none">
            <a:spAutoFit/>
          </a:bodyPr>
          <a:lstStyle/>
          <a:p>
            <a:pPr algn="ctr"/>
            <a:r>
              <a:rPr lang="en-US">
                <a:latin typeface="Arial" pitchFamily="34" charset="0"/>
              </a:rPr>
              <a:t>Most of the East Jerusalem settlements’ expansion projects</a:t>
            </a:r>
          </a:p>
          <a:p>
            <a:pPr algn="ctr"/>
            <a:r>
              <a:rPr lang="en-US">
                <a:latin typeface="Arial" pitchFamily="34" charset="0"/>
              </a:rPr>
              <a:t>include touristic sites and hotels </a:t>
            </a:r>
          </a:p>
        </p:txBody>
      </p:sp>
      <p:grpSp>
        <p:nvGrpSpPr>
          <p:cNvPr id="60420" name="Group 7"/>
          <p:cNvGrpSpPr>
            <a:grpSpLocks/>
          </p:cNvGrpSpPr>
          <p:nvPr/>
        </p:nvGrpSpPr>
        <p:grpSpPr bwMode="auto">
          <a:xfrm>
            <a:off x="0" y="762000"/>
            <a:ext cx="9144000" cy="549275"/>
            <a:chOff x="0" y="480"/>
            <a:chExt cx="5760" cy="346"/>
          </a:xfrm>
        </p:grpSpPr>
        <p:sp>
          <p:nvSpPr>
            <p:cNvPr id="60424" name="Text Box 8"/>
            <p:cNvSpPr txBox="1">
              <a:spLocks noChangeArrowheads="1"/>
            </p:cNvSpPr>
            <p:nvPr/>
          </p:nvSpPr>
          <p:spPr bwMode="auto">
            <a:xfrm>
              <a:off x="0" y="480"/>
              <a:ext cx="5760" cy="250"/>
            </a:xfrm>
            <a:prstGeom prst="rect">
              <a:avLst/>
            </a:prstGeom>
            <a:noFill/>
            <a:ln w="9525">
              <a:noFill/>
              <a:miter lim="800000"/>
              <a:headEnd/>
              <a:tailEnd/>
            </a:ln>
          </p:spPr>
          <p:txBody>
            <a:bodyPr>
              <a:spAutoFit/>
            </a:bodyPr>
            <a:lstStyle/>
            <a:p>
              <a:pPr algn="ctr">
                <a:spcBef>
                  <a:spcPct val="50000"/>
                </a:spcBef>
              </a:pPr>
              <a:r>
                <a:rPr lang="en-US" sz="2000">
                  <a:latin typeface="Arial" pitchFamily="34" charset="0"/>
                </a:rPr>
                <a:t>Total number of tourists to Bethlehem in 2007: </a:t>
              </a:r>
              <a:r>
                <a:rPr lang="en-US" sz="2000" b="1">
                  <a:latin typeface="Arial" pitchFamily="34" charset="0"/>
                </a:rPr>
                <a:t>509,980 tourists</a:t>
              </a:r>
            </a:p>
          </p:txBody>
        </p:sp>
        <p:sp>
          <p:nvSpPr>
            <p:cNvPr id="60425" name="Text Box 9"/>
            <p:cNvSpPr txBox="1">
              <a:spLocks noChangeArrowheads="1"/>
            </p:cNvSpPr>
            <p:nvPr/>
          </p:nvSpPr>
          <p:spPr bwMode="auto">
            <a:xfrm>
              <a:off x="4224" y="672"/>
              <a:ext cx="1392" cy="154"/>
            </a:xfrm>
            <a:prstGeom prst="rect">
              <a:avLst/>
            </a:prstGeom>
            <a:noFill/>
            <a:ln w="9525">
              <a:noFill/>
              <a:miter lim="800000"/>
              <a:headEnd/>
              <a:tailEnd/>
            </a:ln>
          </p:spPr>
          <p:txBody>
            <a:bodyPr>
              <a:spAutoFit/>
            </a:bodyPr>
            <a:lstStyle/>
            <a:p>
              <a:pPr>
                <a:spcBef>
                  <a:spcPct val="50000"/>
                </a:spcBef>
              </a:pPr>
              <a:r>
                <a:rPr lang="en-US" sz="1000">
                  <a:latin typeface="Arial" pitchFamily="34" charset="0"/>
                </a:rPr>
                <a:t>Palestinian Ministry of Tourism</a:t>
              </a:r>
            </a:p>
          </p:txBody>
        </p:sp>
      </p:grpSp>
      <p:grpSp>
        <p:nvGrpSpPr>
          <p:cNvPr id="4" name="Group 10"/>
          <p:cNvGrpSpPr>
            <a:grpSpLocks/>
          </p:cNvGrpSpPr>
          <p:nvPr/>
        </p:nvGrpSpPr>
        <p:grpSpPr bwMode="auto">
          <a:xfrm>
            <a:off x="0" y="1371600"/>
            <a:ext cx="9144000" cy="701675"/>
            <a:chOff x="0" y="864"/>
            <a:chExt cx="5760" cy="442"/>
          </a:xfrm>
        </p:grpSpPr>
        <p:sp>
          <p:nvSpPr>
            <p:cNvPr id="60422" name="Text Box 11"/>
            <p:cNvSpPr txBox="1">
              <a:spLocks noChangeArrowheads="1"/>
            </p:cNvSpPr>
            <p:nvPr/>
          </p:nvSpPr>
          <p:spPr bwMode="auto">
            <a:xfrm>
              <a:off x="0" y="864"/>
              <a:ext cx="5760" cy="250"/>
            </a:xfrm>
            <a:prstGeom prst="rect">
              <a:avLst/>
            </a:prstGeom>
            <a:noFill/>
            <a:ln w="9525">
              <a:noFill/>
              <a:miter lim="800000"/>
              <a:headEnd/>
              <a:tailEnd/>
            </a:ln>
          </p:spPr>
          <p:txBody>
            <a:bodyPr>
              <a:spAutoFit/>
            </a:bodyPr>
            <a:lstStyle/>
            <a:p>
              <a:pPr algn="ctr">
                <a:spcBef>
                  <a:spcPct val="50000"/>
                </a:spcBef>
              </a:pPr>
              <a:r>
                <a:rPr lang="en-US" sz="2000">
                  <a:latin typeface="Arial" pitchFamily="34" charset="0"/>
                </a:rPr>
                <a:t>Total guest nights spent in Bethlehem hotels in 2007: </a:t>
              </a:r>
              <a:r>
                <a:rPr lang="en-US" sz="2000" b="1">
                  <a:latin typeface="Arial" pitchFamily="34" charset="0"/>
                </a:rPr>
                <a:t>201,041 nights</a:t>
              </a:r>
            </a:p>
          </p:txBody>
        </p:sp>
        <p:sp>
          <p:nvSpPr>
            <p:cNvPr id="60423" name="Text Box 12"/>
            <p:cNvSpPr txBox="1">
              <a:spLocks noChangeArrowheads="1"/>
            </p:cNvSpPr>
            <p:nvPr/>
          </p:nvSpPr>
          <p:spPr bwMode="auto">
            <a:xfrm>
              <a:off x="4320" y="1152"/>
              <a:ext cx="1440" cy="154"/>
            </a:xfrm>
            <a:prstGeom prst="rect">
              <a:avLst/>
            </a:prstGeom>
            <a:noFill/>
            <a:ln w="9525">
              <a:noFill/>
              <a:miter lim="800000"/>
              <a:headEnd/>
              <a:tailEnd/>
            </a:ln>
          </p:spPr>
          <p:txBody>
            <a:bodyPr>
              <a:spAutoFit/>
            </a:bodyPr>
            <a:lstStyle/>
            <a:p>
              <a:pPr>
                <a:spcBef>
                  <a:spcPct val="50000"/>
                </a:spcBef>
              </a:pPr>
              <a:r>
                <a:rPr lang="en-US" sz="1000">
                  <a:latin typeface="Arial" pitchFamily="34" charset="0"/>
                </a:rPr>
                <a:t>Palestinian Ministry of Tourism</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73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73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365" grpId="0"/>
      <p:bldP spid="52736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5" name="Group 2"/>
          <p:cNvGrpSpPr>
            <a:grpSpLocks/>
          </p:cNvGrpSpPr>
          <p:nvPr/>
        </p:nvGrpSpPr>
        <p:grpSpPr bwMode="auto">
          <a:xfrm>
            <a:off x="381000" y="731838"/>
            <a:ext cx="8610600" cy="2773362"/>
            <a:chOff x="240" y="144"/>
            <a:chExt cx="5424" cy="1747"/>
          </a:xfrm>
        </p:grpSpPr>
        <p:sp>
          <p:nvSpPr>
            <p:cNvPr id="62469" name="Text Box 3"/>
            <p:cNvSpPr txBox="1">
              <a:spLocks noChangeArrowheads="1"/>
            </p:cNvSpPr>
            <p:nvPr/>
          </p:nvSpPr>
          <p:spPr bwMode="auto">
            <a:xfrm>
              <a:off x="240" y="144"/>
              <a:ext cx="5376" cy="1210"/>
            </a:xfrm>
            <a:prstGeom prst="rect">
              <a:avLst/>
            </a:prstGeom>
            <a:noFill/>
            <a:ln w="9525">
              <a:noFill/>
              <a:miter lim="800000"/>
              <a:headEnd/>
              <a:tailEnd/>
            </a:ln>
          </p:spPr>
          <p:txBody>
            <a:bodyPr>
              <a:spAutoFit/>
            </a:bodyPr>
            <a:lstStyle/>
            <a:p>
              <a:r>
                <a:rPr lang="en-US" sz="2000">
                  <a:latin typeface="Arial" pitchFamily="34" charset="0"/>
                </a:rPr>
                <a:t>The Palestinian average income per tourist was around US$200, </a:t>
              </a:r>
              <a:r>
                <a:rPr lang="en-US" sz="2000">
                  <a:solidFill>
                    <a:srgbClr val="FF3300"/>
                  </a:solidFill>
                  <a:latin typeface="Arial" pitchFamily="34" charset="0"/>
                </a:rPr>
                <a:t>only 15% of the Israeli income per tourist</a:t>
              </a:r>
              <a:r>
                <a:rPr lang="en-US" sz="2000">
                  <a:latin typeface="Arial" pitchFamily="34" charset="0"/>
                </a:rPr>
                <a:t> (PCBS and the Palestinian Ministry of Tourism, cited in International Alert report “Local Business Local Peace” 2006, p. 383)… Christian tourists in Israel can generate an average direct income per tourist that is similar to the current </a:t>
              </a:r>
              <a:r>
                <a:rPr lang="en-US" sz="2000">
                  <a:solidFill>
                    <a:srgbClr val="FF3300"/>
                  </a:solidFill>
                  <a:latin typeface="Arial" pitchFamily="34" charset="0"/>
                </a:rPr>
                <a:t>Israeli average of US$1,300</a:t>
              </a:r>
              <a:r>
                <a:rPr lang="en-US" sz="2000">
                  <a:latin typeface="Arial" pitchFamily="34" charset="0"/>
                </a:rPr>
                <a:t> with an additional </a:t>
              </a:r>
              <a:r>
                <a:rPr lang="en-US" sz="2000">
                  <a:solidFill>
                    <a:srgbClr val="FF3300"/>
                  </a:solidFill>
                  <a:latin typeface="Arial" pitchFamily="34" charset="0"/>
                </a:rPr>
                <a:t>US$300-500 per tourist that will be spent in the PA.</a:t>
              </a:r>
            </a:p>
          </p:txBody>
        </p:sp>
        <p:sp>
          <p:nvSpPr>
            <p:cNvPr id="62470" name="Text Box 4"/>
            <p:cNvSpPr txBox="1">
              <a:spLocks noChangeArrowheads="1"/>
            </p:cNvSpPr>
            <p:nvPr/>
          </p:nvSpPr>
          <p:spPr bwMode="auto">
            <a:xfrm>
              <a:off x="2976" y="1488"/>
              <a:ext cx="2688" cy="403"/>
            </a:xfrm>
            <a:prstGeom prst="rect">
              <a:avLst/>
            </a:prstGeom>
            <a:noFill/>
            <a:ln w="9525">
              <a:noFill/>
              <a:miter lim="800000"/>
              <a:headEnd/>
              <a:tailEnd/>
            </a:ln>
          </p:spPr>
          <p:txBody>
            <a:bodyPr>
              <a:spAutoFit/>
            </a:bodyPr>
            <a:lstStyle/>
            <a:p>
              <a:r>
                <a:rPr lang="en-US" sz="1200">
                  <a:latin typeface="Arial" pitchFamily="34" charset="0"/>
                </a:rPr>
                <a:t>“The Untapped Potential – Palestinian-Israeli Economic Relations: Policy Options and Recommendations”, by Paltrade and Peres Center for Peace, 2006;</a:t>
              </a:r>
            </a:p>
          </p:txBody>
        </p:sp>
      </p:grpSp>
      <p:grpSp>
        <p:nvGrpSpPr>
          <p:cNvPr id="3" name="Group 5"/>
          <p:cNvGrpSpPr>
            <a:grpSpLocks/>
          </p:cNvGrpSpPr>
          <p:nvPr/>
        </p:nvGrpSpPr>
        <p:grpSpPr bwMode="auto">
          <a:xfrm>
            <a:off x="381000" y="3810000"/>
            <a:ext cx="8382000" cy="2484438"/>
            <a:chOff x="240" y="2400"/>
            <a:chExt cx="5280" cy="1565"/>
          </a:xfrm>
        </p:grpSpPr>
        <p:sp>
          <p:nvSpPr>
            <p:cNvPr id="62467" name="Text Box 6"/>
            <p:cNvSpPr txBox="1">
              <a:spLocks noChangeArrowheads="1"/>
            </p:cNvSpPr>
            <p:nvPr/>
          </p:nvSpPr>
          <p:spPr bwMode="auto">
            <a:xfrm>
              <a:off x="240" y="2400"/>
              <a:ext cx="5232" cy="1402"/>
            </a:xfrm>
            <a:prstGeom prst="rect">
              <a:avLst/>
            </a:prstGeom>
            <a:noFill/>
            <a:ln w="9525">
              <a:noFill/>
              <a:miter lim="800000"/>
              <a:headEnd/>
              <a:tailEnd/>
            </a:ln>
          </p:spPr>
          <p:txBody>
            <a:bodyPr>
              <a:spAutoFit/>
            </a:bodyPr>
            <a:lstStyle/>
            <a:p>
              <a:r>
                <a:rPr lang="en-US" sz="2000">
                  <a:latin typeface="Arial" pitchFamily="34" charset="0"/>
                </a:rPr>
                <a:t>The combined number of water springs isolated by the western Isolated areas by the Apartheid Wall is 62 with a combined average annual discharge of approximately 31 MCM. Up to 221 dunums (0.221 Km2) of inland water are isolated in the Western Isolated areas by the Apartheid Wall and 685 dunums (0.685 Km2) in the Eastern “Military zone” (Jordan Valley) , </a:t>
              </a:r>
              <a:r>
                <a:rPr lang="en-US" sz="2000" b="1" u="sng">
                  <a:solidFill>
                    <a:srgbClr val="FF3300"/>
                  </a:solidFill>
                  <a:latin typeface="Arial" pitchFamily="34" charset="0"/>
                </a:rPr>
                <a:t>both of which constitute 99% of the total inland-water area in the West Bank</a:t>
              </a:r>
              <a:r>
                <a:rPr lang="en-US" sz="2000">
                  <a:latin typeface="Arial" pitchFamily="34" charset="0"/>
                </a:rPr>
                <a:t>.</a:t>
              </a:r>
            </a:p>
          </p:txBody>
        </p:sp>
        <p:sp>
          <p:nvSpPr>
            <p:cNvPr id="62468" name="Text Box 7"/>
            <p:cNvSpPr txBox="1">
              <a:spLocks noChangeArrowheads="1"/>
            </p:cNvSpPr>
            <p:nvPr/>
          </p:nvSpPr>
          <p:spPr bwMode="auto">
            <a:xfrm>
              <a:off x="2736" y="3792"/>
              <a:ext cx="2784" cy="173"/>
            </a:xfrm>
            <a:prstGeom prst="rect">
              <a:avLst/>
            </a:prstGeom>
            <a:noFill/>
            <a:ln w="9525">
              <a:noFill/>
              <a:miter lim="800000"/>
              <a:headEnd/>
              <a:tailEnd/>
            </a:ln>
          </p:spPr>
          <p:txBody>
            <a:bodyPr>
              <a:spAutoFit/>
            </a:bodyPr>
            <a:lstStyle/>
            <a:p>
              <a:pPr>
                <a:spcBef>
                  <a:spcPct val="50000"/>
                </a:spcBef>
              </a:pPr>
              <a:r>
                <a:rPr lang="en-US" sz="1200">
                  <a:latin typeface="Arial" pitchFamily="34" charset="0"/>
                </a:rPr>
                <a:t>Geopolitical Status of Bethlehem Governorate, ARIJ, 2007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p:cNvPicPr>
            <a:picLocks noChangeAspect="1" noChangeArrowheads="1"/>
          </p:cNvPicPr>
          <p:nvPr/>
        </p:nvPicPr>
        <p:blipFill>
          <a:blip r:embed="rId3"/>
          <a:srcRect/>
          <a:stretch>
            <a:fillRect/>
          </a:stretch>
        </p:blipFill>
        <p:spPr bwMode="auto">
          <a:xfrm>
            <a:off x="1066800" y="-4763"/>
            <a:ext cx="7391400" cy="6862763"/>
          </a:xfrm>
          <a:prstGeom prst="rect">
            <a:avLst/>
          </a:prstGeom>
          <a:noFill/>
          <a:ln w="9525">
            <a:noFill/>
            <a:miter lim="800000"/>
            <a:headEnd/>
            <a:tailEnd/>
          </a:ln>
        </p:spPr>
      </p:pic>
      <p:sp>
        <p:nvSpPr>
          <p:cNvPr id="66562" name="Rectangle 3"/>
          <p:cNvSpPr>
            <a:spLocks noChangeArrowheads="1"/>
          </p:cNvSpPr>
          <p:nvPr/>
        </p:nvSpPr>
        <p:spPr bwMode="auto">
          <a:xfrm>
            <a:off x="1143000" y="838200"/>
            <a:ext cx="2438400" cy="304800"/>
          </a:xfrm>
          <a:prstGeom prst="rect">
            <a:avLst/>
          </a:prstGeom>
          <a:solidFill>
            <a:srgbClr val="0066CC"/>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bantustan map with text"/>
          <p:cNvPicPr>
            <a:picLocks noChangeAspect="1" noChangeArrowheads="1"/>
          </p:cNvPicPr>
          <p:nvPr>
            <p:ph sz="half" idx="1"/>
          </p:nvPr>
        </p:nvPicPr>
        <p:blipFill>
          <a:blip r:embed="rId3"/>
          <a:srcRect/>
          <a:stretch>
            <a:fillRect/>
          </a:stretch>
        </p:blipFill>
        <p:spPr>
          <a:xfrm>
            <a:off x="1295400" y="304800"/>
            <a:ext cx="1849438" cy="5211763"/>
          </a:xfrm>
          <a:noFill/>
        </p:spPr>
      </p:pic>
      <p:pic>
        <p:nvPicPr>
          <p:cNvPr id="32771" name="Picture 3" descr="image014"/>
          <p:cNvPicPr>
            <a:picLocks noChangeAspect="1" noChangeArrowheads="1"/>
          </p:cNvPicPr>
          <p:nvPr>
            <p:ph sz="half" idx="2"/>
          </p:nvPr>
        </p:nvPicPr>
        <p:blipFill>
          <a:blip r:embed="rId4"/>
          <a:srcRect/>
          <a:stretch>
            <a:fillRect/>
          </a:stretch>
        </p:blipFill>
        <p:spPr>
          <a:xfrm>
            <a:off x="4267200" y="1143000"/>
            <a:ext cx="4495800" cy="4343400"/>
          </a:xfrm>
          <a:noFill/>
        </p:spPr>
      </p:pic>
      <p:sp>
        <p:nvSpPr>
          <p:cNvPr id="32772" name="Text Box 4"/>
          <p:cNvSpPr txBox="1">
            <a:spLocks noChangeArrowheads="1"/>
          </p:cNvSpPr>
          <p:nvPr/>
        </p:nvSpPr>
        <p:spPr bwMode="auto">
          <a:xfrm>
            <a:off x="4876800" y="6019800"/>
            <a:ext cx="3733800" cy="579438"/>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latin typeface="Arial" pitchFamily="34" charset="0"/>
                <a:cs typeface="Arial" pitchFamily="34" charset="0"/>
              </a:rPr>
              <a:t>of South Africa</a:t>
            </a:r>
            <a:endParaRPr lang="en-US" sz="4000">
              <a:latin typeface="Arial" pitchFamily="34" charset="0"/>
              <a:cs typeface="Arial" pitchFamily="34" charset="0"/>
            </a:endParaRPr>
          </a:p>
        </p:txBody>
      </p:sp>
      <p:sp>
        <p:nvSpPr>
          <p:cNvPr id="32773" name="Text Box 5"/>
          <p:cNvSpPr txBox="1">
            <a:spLocks noChangeArrowheads="1"/>
          </p:cNvSpPr>
          <p:nvPr/>
        </p:nvSpPr>
        <p:spPr bwMode="auto">
          <a:xfrm>
            <a:off x="6096000" y="5562600"/>
            <a:ext cx="1447800" cy="579438"/>
          </a:xfrm>
          <a:prstGeom prst="rect">
            <a:avLst/>
          </a:prstGeom>
          <a:noFill/>
          <a:ln w="9525">
            <a:noFill/>
            <a:miter lim="800000"/>
            <a:headEnd/>
            <a:tailEnd/>
          </a:ln>
        </p:spPr>
        <p:txBody>
          <a:bodyPr>
            <a:spAutoFit/>
          </a:bodyPr>
          <a:lstStyle/>
          <a:p>
            <a:pPr algn="ctr">
              <a:spcBef>
                <a:spcPct val="50000"/>
              </a:spcBef>
            </a:pPr>
            <a:r>
              <a:rPr lang="en-US" sz="3200" b="1">
                <a:solidFill>
                  <a:srgbClr val="001010"/>
                </a:solidFill>
                <a:latin typeface="Arial" pitchFamily="34" charset="0"/>
                <a:cs typeface="Arial" pitchFamily="34" charset="0"/>
              </a:rPr>
              <a:t>13%</a:t>
            </a:r>
          </a:p>
        </p:txBody>
      </p:sp>
      <p:sp>
        <p:nvSpPr>
          <p:cNvPr id="32774" name="Text Box 6"/>
          <p:cNvSpPr txBox="1">
            <a:spLocks noChangeArrowheads="1"/>
          </p:cNvSpPr>
          <p:nvPr/>
        </p:nvSpPr>
        <p:spPr bwMode="auto">
          <a:xfrm>
            <a:off x="1295400" y="5638800"/>
            <a:ext cx="1066800" cy="579438"/>
          </a:xfrm>
          <a:prstGeom prst="rect">
            <a:avLst/>
          </a:prstGeom>
          <a:noFill/>
          <a:ln w="9525">
            <a:noFill/>
            <a:miter lim="800000"/>
            <a:headEnd/>
            <a:tailEnd/>
          </a:ln>
        </p:spPr>
        <p:txBody>
          <a:bodyPr>
            <a:spAutoFit/>
          </a:bodyPr>
          <a:lstStyle/>
          <a:p>
            <a:pPr algn="r">
              <a:spcBef>
                <a:spcPct val="50000"/>
              </a:spcBef>
            </a:pPr>
            <a:r>
              <a:rPr lang="en-US" sz="3200" b="1">
                <a:solidFill>
                  <a:srgbClr val="001010"/>
                </a:solidFill>
                <a:latin typeface="Arial" pitchFamily="34" charset="0"/>
                <a:cs typeface="Arial" pitchFamily="34" charset="0"/>
              </a:rPr>
              <a:t>12%</a:t>
            </a:r>
          </a:p>
        </p:txBody>
      </p:sp>
      <p:sp>
        <p:nvSpPr>
          <p:cNvPr id="32775" name="Text Box 7"/>
          <p:cNvSpPr txBox="1">
            <a:spLocks noChangeArrowheads="1"/>
          </p:cNvSpPr>
          <p:nvPr/>
        </p:nvSpPr>
        <p:spPr bwMode="auto">
          <a:xfrm>
            <a:off x="533400" y="6019800"/>
            <a:ext cx="2895600" cy="579438"/>
          </a:xfrm>
          <a:prstGeom prst="rect">
            <a:avLst/>
          </a:prstGeom>
          <a:noFill/>
          <a:ln w="9525">
            <a:noFill/>
            <a:miter lim="800000"/>
            <a:headEnd/>
            <a:tailEnd/>
          </a:ln>
        </p:spPr>
        <p:txBody>
          <a:bodyPr>
            <a:spAutoFit/>
          </a:bodyPr>
          <a:lstStyle/>
          <a:p>
            <a:pPr algn="ctr">
              <a:spcBef>
                <a:spcPct val="50000"/>
              </a:spcBef>
            </a:pPr>
            <a:r>
              <a:rPr lang="it-IT" sz="3200" b="1">
                <a:solidFill>
                  <a:srgbClr val="000000"/>
                </a:solidFill>
                <a:latin typeface="Arial" pitchFamily="34" charset="0"/>
                <a:cs typeface="Arial" pitchFamily="34" charset="0"/>
              </a:rPr>
              <a:t>of </a:t>
            </a:r>
            <a:r>
              <a:rPr lang="en-US" sz="3200" b="1">
                <a:solidFill>
                  <a:srgbClr val="000000"/>
                </a:solidFill>
                <a:latin typeface="Arial" pitchFamily="34" charset="0"/>
                <a:cs typeface="Arial" pitchFamily="34" charset="0"/>
              </a:rPr>
              <a:t>Palestine</a:t>
            </a:r>
            <a:r>
              <a:rPr lang="it-IT" sz="1800">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02Sept15_IsraeliSoldIDsPalestinianWBHebron"/>
          <p:cNvPicPr>
            <a:picLocks noChangeAspect="1" noChangeArrowheads="1"/>
          </p:cNvPicPr>
          <p:nvPr>
            <p:ph sz="half" idx="1"/>
          </p:nvPr>
        </p:nvPicPr>
        <p:blipFill>
          <a:blip r:embed="rId3"/>
          <a:srcRect/>
          <a:stretch>
            <a:fillRect/>
          </a:stretch>
        </p:blipFill>
        <p:spPr>
          <a:xfrm>
            <a:off x="0" y="0"/>
            <a:ext cx="4495800" cy="3024188"/>
          </a:xfrm>
          <a:noFill/>
        </p:spPr>
      </p:pic>
      <p:pic>
        <p:nvPicPr>
          <p:cNvPr id="33795" name="Picture 3" descr="pass book 7"/>
          <p:cNvPicPr>
            <a:picLocks noChangeAspect="1" noChangeArrowheads="1"/>
          </p:cNvPicPr>
          <p:nvPr>
            <p:ph sz="quarter" idx="2"/>
          </p:nvPr>
        </p:nvPicPr>
        <p:blipFill>
          <a:blip r:embed="rId4"/>
          <a:srcRect/>
          <a:stretch>
            <a:fillRect/>
          </a:stretch>
        </p:blipFill>
        <p:spPr>
          <a:xfrm>
            <a:off x="4800600" y="-1588"/>
            <a:ext cx="4343400" cy="3030538"/>
          </a:xfrm>
          <a:noFill/>
        </p:spPr>
      </p:pic>
      <p:pic>
        <p:nvPicPr>
          <p:cNvPr id="33796" name="Picture 4" descr="image079"/>
          <p:cNvPicPr>
            <a:picLocks noChangeAspect="1" noChangeArrowheads="1"/>
          </p:cNvPicPr>
          <p:nvPr>
            <p:ph sz="quarter" idx="3"/>
          </p:nvPr>
        </p:nvPicPr>
        <p:blipFill>
          <a:blip r:embed="rId5"/>
          <a:srcRect/>
          <a:stretch>
            <a:fillRect/>
          </a:stretch>
        </p:blipFill>
        <p:spPr>
          <a:xfrm>
            <a:off x="2362200" y="3082925"/>
            <a:ext cx="4738688" cy="3775075"/>
          </a:xfrm>
          <a:noFill/>
        </p:spPr>
      </p:pic>
      <p:sp>
        <p:nvSpPr>
          <p:cNvPr id="33797" name="Text Box 5"/>
          <p:cNvSpPr txBox="1">
            <a:spLocks noChangeArrowheads="1"/>
          </p:cNvSpPr>
          <p:nvPr/>
        </p:nvSpPr>
        <p:spPr bwMode="auto">
          <a:xfrm>
            <a:off x="7162800" y="4343400"/>
            <a:ext cx="1981200" cy="1190625"/>
          </a:xfrm>
          <a:prstGeom prst="rect">
            <a:avLst/>
          </a:prstGeom>
          <a:noFill/>
          <a:ln w="9525">
            <a:noFill/>
            <a:miter lim="800000"/>
            <a:headEnd/>
            <a:tailEnd/>
          </a:ln>
        </p:spPr>
        <p:txBody>
          <a:bodyPr>
            <a:spAutoFit/>
          </a:bodyPr>
          <a:lstStyle/>
          <a:p>
            <a:pPr algn="ctr">
              <a:spcBef>
                <a:spcPct val="50000"/>
              </a:spcBef>
            </a:pPr>
            <a:r>
              <a:rPr lang="en-US" sz="3600" b="1">
                <a:solidFill>
                  <a:srgbClr val="000000"/>
                </a:solidFill>
                <a:latin typeface="Arial" pitchFamily="34" charset="0"/>
                <a:cs typeface="Arial" pitchFamily="34" charset="0"/>
              </a:rPr>
              <a:t>South Africa</a:t>
            </a:r>
          </a:p>
        </p:txBody>
      </p:sp>
      <p:sp>
        <p:nvSpPr>
          <p:cNvPr id="33798" name="Text Box 6"/>
          <p:cNvSpPr txBox="1">
            <a:spLocks noChangeArrowheads="1"/>
          </p:cNvSpPr>
          <p:nvPr/>
        </p:nvSpPr>
        <p:spPr bwMode="auto">
          <a:xfrm>
            <a:off x="0" y="4602163"/>
            <a:ext cx="2362200" cy="641350"/>
          </a:xfrm>
          <a:prstGeom prst="rect">
            <a:avLst/>
          </a:prstGeom>
          <a:noFill/>
          <a:ln w="9525">
            <a:noFill/>
            <a:miter lim="800000"/>
            <a:headEnd/>
            <a:tailEnd/>
          </a:ln>
        </p:spPr>
        <p:txBody>
          <a:bodyPr>
            <a:spAutoFit/>
          </a:bodyPr>
          <a:lstStyle/>
          <a:p>
            <a:pPr>
              <a:spcBef>
                <a:spcPct val="50000"/>
              </a:spcBef>
            </a:pPr>
            <a:r>
              <a:rPr lang="en-US" sz="3600" b="1">
                <a:solidFill>
                  <a:srgbClr val="000000"/>
                </a:solidFill>
                <a:latin typeface="Arial" pitchFamily="34" charset="0"/>
                <a:cs typeface="Arial" pitchFamily="34" charset="0"/>
              </a:rPr>
              <a:t>Palestine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7"/>
          <p:cNvPicPr>
            <a:picLocks noChangeAspect="1" noChangeArrowheads="1"/>
          </p:cNvPicPr>
          <p:nvPr/>
        </p:nvPicPr>
        <p:blipFill>
          <a:blip r:embed="rId3"/>
          <a:srcRect/>
          <a:stretch>
            <a:fillRect/>
          </a:stretch>
        </p:blipFill>
        <p:spPr bwMode="auto">
          <a:xfrm>
            <a:off x="0" y="0"/>
            <a:ext cx="9144000" cy="6958013"/>
          </a:xfrm>
          <a:prstGeom prst="rect">
            <a:avLst/>
          </a:prstGeom>
          <a:noFill/>
          <a:ln w="28575">
            <a:solidFill>
              <a:schemeClr val="tx1"/>
            </a:solid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Nazlat-issa-wall"/>
          <p:cNvPicPr>
            <a:picLocks noChangeAspect="1" noChangeArrowheads="1"/>
          </p:cNvPicPr>
          <p:nvPr/>
        </p:nvPicPr>
        <p:blipFill>
          <a:blip r:embed="rId3"/>
          <a:srcRect/>
          <a:stretch>
            <a:fillRect/>
          </a:stretch>
        </p:blipFill>
        <p:spPr bwMode="auto">
          <a:xfrm>
            <a:off x="0" y="0"/>
            <a:ext cx="9144000" cy="6826250"/>
          </a:xfrm>
          <a:prstGeom prst="rect">
            <a:avLst/>
          </a:prstGeom>
          <a:noFill/>
          <a:ln w="9525">
            <a:noFill/>
            <a:miter lim="800000"/>
            <a:headEnd/>
            <a:tailEnd/>
          </a:ln>
        </p:spPr>
      </p:pic>
      <p:sp>
        <p:nvSpPr>
          <p:cNvPr id="35843" name="Text Box 3"/>
          <p:cNvSpPr txBox="1">
            <a:spLocks noChangeArrowheads="1"/>
          </p:cNvSpPr>
          <p:nvPr/>
        </p:nvSpPr>
        <p:spPr bwMode="auto">
          <a:xfrm>
            <a:off x="762000" y="457200"/>
            <a:ext cx="1676400" cy="366713"/>
          </a:xfrm>
          <a:prstGeom prst="rect">
            <a:avLst/>
          </a:prstGeom>
          <a:noFill/>
          <a:ln w="9525">
            <a:noFill/>
            <a:miter lim="800000"/>
            <a:headEnd/>
            <a:tailEnd/>
          </a:ln>
        </p:spPr>
        <p:txBody>
          <a:bodyPr>
            <a:spAutoFit/>
          </a:bodyPr>
          <a:lstStyle/>
          <a:p>
            <a:pPr>
              <a:spcBef>
                <a:spcPct val="50000"/>
              </a:spcBef>
            </a:pPr>
            <a:endParaRPr lang="en-US" sz="1800">
              <a:latin typeface="Arial" pitchFamily="34" charset="0"/>
              <a:cs typeface="Arial" pitchFamily="34" charset="0"/>
            </a:endParaRPr>
          </a:p>
        </p:txBody>
      </p:sp>
      <p:sp>
        <p:nvSpPr>
          <p:cNvPr id="35844" name="Text Box 4"/>
          <p:cNvSpPr txBox="1">
            <a:spLocks noChangeArrowheads="1"/>
          </p:cNvSpPr>
          <p:nvPr/>
        </p:nvSpPr>
        <p:spPr bwMode="auto">
          <a:xfrm>
            <a:off x="304800" y="5867400"/>
            <a:ext cx="8001000" cy="641350"/>
          </a:xfrm>
          <a:prstGeom prst="rect">
            <a:avLst/>
          </a:prstGeom>
          <a:solidFill>
            <a:schemeClr val="bg1"/>
          </a:solidFill>
          <a:ln w="9525">
            <a:noFill/>
            <a:miter lim="800000"/>
            <a:headEnd/>
            <a:tailEnd/>
          </a:ln>
        </p:spPr>
        <p:txBody>
          <a:bodyPr>
            <a:spAutoFit/>
          </a:bodyPr>
          <a:lstStyle/>
          <a:p>
            <a:pPr>
              <a:spcBef>
                <a:spcPct val="50000"/>
              </a:spcBef>
            </a:pPr>
            <a:r>
              <a:rPr lang="en-US" sz="3600">
                <a:solidFill>
                  <a:srgbClr val="800000"/>
                </a:solidFill>
                <a:latin typeface="Arial" pitchFamily="34" charset="0"/>
              </a:rPr>
              <a:t>But the resistance will Continue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budrus-1-1-al-jazeera-253"/>
          <p:cNvPicPr>
            <a:picLocks noChangeAspect="1" noChangeArrowheads="1"/>
          </p:cNvPicPr>
          <p:nvPr/>
        </p:nvPicPr>
        <p:blipFill>
          <a:blip r:embed="rId3"/>
          <a:srcRect/>
          <a:stretch>
            <a:fillRect/>
          </a:stretch>
        </p:blipFill>
        <p:spPr bwMode="auto">
          <a:xfrm>
            <a:off x="3810000" y="-457200"/>
            <a:ext cx="5334000" cy="3890963"/>
          </a:xfrm>
          <a:prstGeom prst="rect">
            <a:avLst/>
          </a:prstGeom>
          <a:noFill/>
          <a:ln w="9525">
            <a:noFill/>
            <a:miter lim="800000"/>
            <a:headEnd/>
            <a:tailEnd/>
          </a:ln>
        </p:spPr>
      </p:pic>
      <p:pic>
        <p:nvPicPr>
          <p:cNvPr id="36867" name="Picture 3"/>
          <p:cNvPicPr>
            <a:picLocks noChangeAspect="1" noChangeArrowheads="1"/>
          </p:cNvPicPr>
          <p:nvPr/>
        </p:nvPicPr>
        <p:blipFill>
          <a:blip r:embed="rId4"/>
          <a:srcRect/>
          <a:stretch>
            <a:fillRect/>
          </a:stretch>
        </p:blipFill>
        <p:spPr bwMode="auto">
          <a:xfrm>
            <a:off x="0" y="3314700"/>
            <a:ext cx="5867400" cy="3543300"/>
          </a:xfrm>
          <a:prstGeom prst="rect">
            <a:avLst/>
          </a:prstGeom>
          <a:noFill/>
          <a:ln w="9525">
            <a:noFill/>
            <a:miter lim="800000"/>
            <a:headEnd/>
            <a:tailEnd/>
          </a:ln>
        </p:spPr>
      </p:pic>
      <p:pic>
        <p:nvPicPr>
          <p:cNvPr id="36868" name="Picture 4" descr="42-38"/>
          <p:cNvPicPr>
            <a:picLocks noChangeAspect="1" noChangeArrowheads="1"/>
          </p:cNvPicPr>
          <p:nvPr/>
        </p:nvPicPr>
        <p:blipFill>
          <a:blip r:embed="rId5"/>
          <a:srcRect/>
          <a:stretch>
            <a:fillRect/>
          </a:stretch>
        </p:blipFill>
        <p:spPr bwMode="auto">
          <a:xfrm>
            <a:off x="0" y="0"/>
            <a:ext cx="4114800" cy="3314700"/>
          </a:xfrm>
          <a:prstGeom prst="rect">
            <a:avLst/>
          </a:prstGeom>
          <a:noFill/>
          <a:ln w="9525">
            <a:noFill/>
            <a:miter lim="800000"/>
            <a:headEnd/>
            <a:tailEnd/>
          </a:ln>
        </p:spPr>
      </p:pic>
      <p:sp>
        <p:nvSpPr>
          <p:cNvPr id="36869" name="Text Box 5"/>
          <p:cNvSpPr txBox="1">
            <a:spLocks noChangeArrowheads="1"/>
          </p:cNvSpPr>
          <p:nvPr/>
        </p:nvSpPr>
        <p:spPr bwMode="auto">
          <a:xfrm>
            <a:off x="5943600" y="3429000"/>
            <a:ext cx="2895600" cy="1614488"/>
          </a:xfrm>
          <a:prstGeom prst="rect">
            <a:avLst/>
          </a:prstGeom>
          <a:noFill/>
          <a:ln w="9525">
            <a:noFill/>
            <a:miter lim="800000"/>
            <a:headEnd/>
            <a:tailEnd/>
          </a:ln>
        </p:spPr>
        <p:txBody>
          <a:bodyPr>
            <a:spAutoFit/>
          </a:bodyPr>
          <a:lstStyle/>
          <a:p>
            <a:pPr algn="ctr">
              <a:spcBef>
                <a:spcPct val="50000"/>
              </a:spcBef>
            </a:pPr>
            <a:r>
              <a:rPr lang="en-US" b="1" u="sng">
                <a:solidFill>
                  <a:srgbClr val="000000"/>
                </a:solidFill>
                <a:latin typeface="Arial" pitchFamily="34" charset="0"/>
                <a:cs typeface="Arial" pitchFamily="34" charset="0"/>
              </a:rPr>
              <a:t>We are part of this land, its  air, its history. And we will be its </a:t>
            </a:r>
            <a:r>
              <a:rPr lang="en-US" sz="2800" b="1" u="sng">
                <a:solidFill>
                  <a:srgbClr val="000000"/>
                </a:solidFill>
                <a:latin typeface="Arial" pitchFamily="34" charset="0"/>
                <a:cs typeface="Arial" pitchFamily="34" charset="0"/>
              </a:rPr>
              <a:t>future</a:t>
            </a:r>
            <a:r>
              <a:rPr lang="en-US" b="1" u="sng">
                <a:solidFill>
                  <a:srgbClr val="000000"/>
                </a:solidFill>
                <a:latin typeface="Arial" pitchFamily="34" charset="0"/>
                <a:cs typeface="Arial" pitchFamily="34" charset="0"/>
              </a:rPr>
              <a:t>.</a:t>
            </a:r>
          </a:p>
        </p:txBody>
      </p:sp>
      <p:sp>
        <p:nvSpPr>
          <p:cNvPr id="36870" name="Rectangle 6"/>
          <p:cNvSpPr>
            <a:spLocks noChangeArrowheads="1"/>
          </p:cNvSpPr>
          <p:nvPr/>
        </p:nvSpPr>
        <p:spPr bwMode="auto">
          <a:xfrm>
            <a:off x="5867400" y="5105400"/>
            <a:ext cx="3276600" cy="1373188"/>
          </a:xfrm>
          <a:prstGeom prst="rect">
            <a:avLst/>
          </a:prstGeom>
          <a:noFill/>
          <a:ln w="9525">
            <a:noFill/>
            <a:miter lim="800000"/>
            <a:headEnd/>
            <a:tailEnd/>
          </a:ln>
        </p:spPr>
        <p:txBody>
          <a:bodyPr>
            <a:spAutoFit/>
          </a:bodyPr>
          <a:lstStyle/>
          <a:p>
            <a:pPr algn="ctr"/>
            <a:r>
              <a:rPr lang="en-US" sz="2800" b="1">
                <a:solidFill>
                  <a:srgbClr val="CC3300"/>
                </a:solidFill>
                <a:latin typeface="Arial" pitchFamily="34" charset="0"/>
                <a:cs typeface="Arial" pitchFamily="34" charset="0"/>
              </a:rPr>
              <a:t>We have no other choice but RESISTANCE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447800"/>
            <a:ext cx="8763000" cy="1190625"/>
          </a:xfrm>
          <a:prstGeom prst="rect">
            <a:avLst/>
          </a:prstGeom>
        </p:spPr>
        <p:txBody>
          <a:bodyPr>
            <a:spAutoFit/>
          </a:bodyPr>
          <a:lstStyle/>
          <a:p>
            <a:pPr>
              <a:defRPr/>
            </a:pPr>
            <a:r>
              <a:rPr lang="en-US" sz="1800" dirty="0">
                <a:latin typeface="+mn-lt"/>
                <a:cs typeface="+mn-cs"/>
              </a:rPr>
              <a:t>In Israel, trends is further augmented by a general political consensus, bridging all political parties, </a:t>
            </a:r>
            <a:r>
              <a:rPr lang="en-US" sz="1800" b="1" dirty="0">
                <a:solidFill>
                  <a:srgbClr val="FF0000"/>
                </a:solidFill>
                <a:latin typeface="+mn-lt"/>
                <a:cs typeface="+mn-cs"/>
              </a:rPr>
              <a:t>that the Israeli-Palestinian conflict will not be resolved within the next few decades</a:t>
            </a:r>
            <a:r>
              <a:rPr lang="en-US" sz="1800" dirty="0">
                <a:latin typeface="+mn-lt"/>
                <a:cs typeface="+mn-cs"/>
              </a:rPr>
              <a:t> - hence Israel should see itself as a "marathon runner" and build a strategy for long term resilience.  </a:t>
            </a:r>
          </a:p>
        </p:txBody>
      </p:sp>
      <p:sp>
        <p:nvSpPr>
          <p:cNvPr id="3" name="Rectangle 2"/>
          <p:cNvSpPr/>
          <p:nvPr/>
        </p:nvSpPr>
        <p:spPr>
          <a:xfrm>
            <a:off x="2514600" y="457200"/>
            <a:ext cx="4479925" cy="461963"/>
          </a:xfrm>
          <a:prstGeom prst="rect">
            <a:avLst/>
          </a:prstGeom>
        </p:spPr>
        <p:txBody>
          <a:bodyPr wrap="none">
            <a:spAutoFit/>
          </a:bodyPr>
          <a:lstStyle/>
          <a:p>
            <a:pPr>
              <a:defRPr/>
            </a:pPr>
            <a:r>
              <a:rPr lang="en-US" dirty="0">
                <a:latin typeface="+mj-lt"/>
                <a:cs typeface="+mn-cs"/>
              </a:rPr>
              <a:t>Israel Master Plan “Israel 2020”</a:t>
            </a:r>
            <a:endParaRPr lang="en-US" dirty="0">
              <a:latin typeface="+mj-lt"/>
              <a:cs typeface="+mn-cs"/>
            </a:endParaRPr>
          </a:p>
        </p:txBody>
      </p:sp>
      <p:sp>
        <p:nvSpPr>
          <p:cNvPr id="4" name="Rectangle 3"/>
          <p:cNvSpPr/>
          <p:nvPr/>
        </p:nvSpPr>
        <p:spPr>
          <a:xfrm>
            <a:off x="152400" y="3014663"/>
            <a:ext cx="8686800" cy="2563812"/>
          </a:xfrm>
          <a:prstGeom prst="rect">
            <a:avLst/>
          </a:prstGeom>
        </p:spPr>
        <p:txBody>
          <a:bodyPr>
            <a:spAutoFit/>
          </a:bodyPr>
          <a:lstStyle/>
          <a:p>
            <a:r>
              <a:rPr lang="en-US" sz="1800">
                <a:latin typeface="Arial" pitchFamily="34" charset="0"/>
              </a:rPr>
              <a:t>The Master Plan first faze was launched in 1992 involved 250 Israeli professionals from the Academia, Ministries,  Private sector, Unions, Military &amp; Some Israeli NGOs and international Jewish agencies.</a:t>
            </a:r>
          </a:p>
          <a:p>
            <a:endParaRPr lang="en-US" sz="1800">
              <a:latin typeface="Arial" pitchFamily="34" charset="0"/>
            </a:endParaRPr>
          </a:p>
          <a:p>
            <a:r>
              <a:rPr lang="en-US" sz="1800">
                <a:latin typeface="Arial" pitchFamily="34" charset="0"/>
              </a:rPr>
              <a:t>In 1997, or after 6 years, They came out with 18 report to the general public. </a:t>
            </a:r>
          </a:p>
          <a:p>
            <a:endParaRPr lang="en-US" sz="1800">
              <a:latin typeface="Arial" pitchFamily="34" charset="0"/>
            </a:endParaRPr>
          </a:p>
          <a:p>
            <a:r>
              <a:rPr lang="en-US" sz="1800">
                <a:latin typeface="Arial" pitchFamily="34" charset="0"/>
              </a:rPr>
              <a:t>These reports provided a pioneering example for comprehensive long range Israeli national planning in major two atmospheres: </a:t>
            </a:r>
            <a:r>
              <a:rPr lang="en-US" sz="1800" b="1">
                <a:solidFill>
                  <a:srgbClr val="FF0000"/>
                </a:solidFill>
                <a:latin typeface="Arial" pitchFamily="34" charset="0"/>
              </a:rPr>
              <a:t>The WAR atmosphere </a:t>
            </a:r>
            <a:r>
              <a:rPr lang="en-US" sz="1800">
                <a:latin typeface="Arial" pitchFamily="34" charset="0"/>
              </a:rPr>
              <a:t>and</a:t>
            </a:r>
            <a:r>
              <a:rPr lang="en-US" sz="1800" b="1">
                <a:solidFill>
                  <a:srgbClr val="FF0000"/>
                </a:solidFill>
                <a:latin typeface="Arial" pitchFamily="34" charset="0"/>
              </a:rPr>
              <a:t> the PEACE atmosphere</a:t>
            </a:r>
            <a:r>
              <a:rPr lang="en-US" sz="1800">
                <a:latin typeface="Arial" pitchFamily="34" charset="0"/>
              </a:rPr>
              <a: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endParaRPr lang="en-US" smtClean="0"/>
          </a:p>
        </p:txBody>
      </p:sp>
      <p:pic>
        <p:nvPicPr>
          <p:cNvPr id="37891" name="Picture 3" descr="pal4"/>
          <p:cNvPicPr>
            <a:picLocks noChangeAspect="1" noChangeArrowheads="1"/>
          </p:cNvPicPr>
          <p:nvPr>
            <p:ph idx="1"/>
          </p:nvPr>
        </p:nvPicPr>
        <p:blipFill>
          <a:blip r:embed="rId3"/>
          <a:srcRect/>
          <a:stretch>
            <a:fillRect/>
          </a:stretch>
        </p:blipFill>
        <p:spPr>
          <a:xfrm>
            <a:off x="0" y="0"/>
            <a:ext cx="9144000" cy="7348538"/>
          </a:xfr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SC00170"/>
          <p:cNvPicPr>
            <a:picLocks noGrp="1" noChangeAspect="1" noChangeArrowheads="1"/>
          </p:cNvPicPr>
          <p:nvPr>
            <p:ph sz="quarter" idx="2"/>
          </p:nvPr>
        </p:nvPicPr>
        <p:blipFill>
          <a:blip r:embed="rId3" cstate="print"/>
          <a:srcRect/>
          <a:stretch>
            <a:fillRect/>
          </a:stretch>
        </p:blipFill>
        <p:spPr>
          <a:xfrm>
            <a:off x="4419600" y="152400"/>
            <a:ext cx="4438650" cy="3328988"/>
          </a:xfrm>
        </p:spPr>
      </p:pic>
      <p:pic>
        <p:nvPicPr>
          <p:cNvPr id="38915" name="Picture 3" descr="DSC00996"/>
          <p:cNvPicPr>
            <a:picLocks noGrp="1" noChangeAspect="1" noChangeArrowheads="1"/>
          </p:cNvPicPr>
          <p:nvPr>
            <p:ph sz="quarter" idx="1"/>
          </p:nvPr>
        </p:nvPicPr>
        <p:blipFill>
          <a:blip r:embed="rId4"/>
          <a:srcRect/>
          <a:stretch>
            <a:fillRect/>
          </a:stretch>
        </p:blipFill>
        <p:spPr>
          <a:xfrm>
            <a:off x="228600" y="228600"/>
            <a:ext cx="3962400" cy="3170238"/>
          </a:xfrm>
        </p:spPr>
      </p:pic>
      <p:pic>
        <p:nvPicPr>
          <p:cNvPr id="38916" name="Picture 4" descr="41"/>
          <p:cNvPicPr>
            <a:picLocks noGrp="1" noChangeAspect="1" noChangeArrowheads="1"/>
          </p:cNvPicPr>
          <p:nvPr>
            <p:ph sz="quarter" idx="3"/>
          </p:nvPr>
        </p:nvPicPr>
        <p:blipFill>
          <a:blip r:embed="rId5" cstate="print"/>
          <a:srcRect/>
          <a:stretch>
            <a:fillRect/>
          </a:stretch>
        </p:blipFill>
        <p:spPr>
          <a:xfrm>
            <a:off x="152400" y="3654425"/>
            <a:ext cx="4038600" cy="3028950"/>
          </a:xfrm>
        </p:spPr>
      </p:pic>
      <p:pic>
        <p:nvPicPr>
          <p:cNvPr id="38917" name="Picture 5" descr="041904-Biddu-0052 keep"/>
          <p:cNvPicPr>
            <a:picLocks noGrp="1" noChangeAspect="1" noChangeArrowheads="1"/>
          </p:cNvPicPr>
          <p:nvPr>
            <p:ph sz="quarter" idx="4"/>
          </p:nvPr>
        </p:nvPicPr>
        <p:blipFill>
          <a:blip r:embed="rId6"/>
          <a:srcRect/>
          <a:stretch>
            <a:fillRect/>
          </a:stretch>
        </p:blipFill>
        <p:spPr>
          <a:xfrm>
            <a:off x="4419600" y="3684588"/>
            <a:ext cx="4508500" cy="2998787"/>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sz="quarter" idx="4"/>
          </p:nvPr>
        </p:nvSpPr>
        <p:spPr/>
        <p:txBody>
          <a:bodyPr/>
          <a:lstStyle/>
          <a:p>
            <a:pPr eaLnBrk="1" hangingPunct="1"/>
            <a:endParaRPr lang="en-US" sz="2400" smtClean="0"/>
          </a:p>
        </p:txBody>
      </p:sp>
      <p:pic>
        <p:nvPicPr>
          <p:cNvPr id="39939" name="Picture 3" descr="nak6"/>
          <p:cNvPicPr>
            <a:picLocks noGrp="1" noChangeAspect="1" noChangeArrowheads="1"/>
          </p:cNvPicPr>
          <p:nvPr>
            <p:ph sz="quarter" idx="1"/>
          </p:nvPr>
        </p:nvPicPr>
        <p:blipFill>
          <a:blip r:embed="rId3"/>
          <a:srcRect/>
          <a:stretch>
            <a:fillRect/>
          </a:stretch>
        </p:blipFill>
        <p:spPr>
          <a:xfrm>
            <a:off x="228600" y="304800"/>
            <a:ext cx="3733800" cy="3122613"/>
          </a:xfrm>
        </p:spPr>
      </p:pic>
      <p:pic>
        <p:nvPicPr>
          <p:cNvPr id="39940" name="Picture 4" descr="nak5"/>
          <p:cNvPicPr>
            <a:picLocks noGrp="1" noChangeAspect="1" noChangeArrowheads="1"/>
          </p:cNvPicPr>
          <p:nvPr>
            <p:ph sz="quarter" idx="3"/>
          </p:nvPr>
        </p:nvPicPr>
        <p:blipFill>
          <a:blip r:embed="rId4"/>
          <a:srcRect/>
          <a:stretch>
            <a:fillRect/>
          </a:stretch>
        </p:blipFill>
        <p:spPr>
          <a:xfrm>
            <a:off x="4419600" y="457200"/>
            <a:ext cx="4514850" cy="6019800"/>
          </a:xfrm>
        </p:spPr>
      </p:pic>
      <p:pic>
        <p:nvPicPr>
          <p:cNvPr id="39941" name="Picture 5" descr="7"/>
          <p:cNvPicPr>
            <a:picLocks noGrp="1" noChangeAspect="1" noChangeArrowheads="1"/>
          </p:cNvPicPr>
          <p:nvPr>
            <p:ph sz="quarter" idx="2"/>
          </p:nvPr>
        </p:nvPicPr>
        <p:blipFill>
          <a:blip r:embed="rId5"/>
          <a:srcRect/>
          <a:stretch>
            <a:fillRect/>
          </a:stretch>
        </p:blipFill>
        <p:spPr>
          <a:xfrm>
            <a:off x="228600" y="3736975"/>
            <a:ext cx="3733800" cy="2952750"/>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Line 2"/>
          <p:cNvSpPr>
            <a:spLocks noChangeShapeType="1"/>
          </p:cNvSpPr>
          <p:nvPr/>
        </p:nvSpPr>
        <p:spPr bwMode="auto">
          <a:xfrm>
            <a:off x="381000" y="381000"/>
            <a:ext cx="0" cy="0"/>
          </a:xfrm>
          <a:prstGeom prst="line">
            <a:avLst/>
          </a:prstGeom>
          <a:noFill/>
          <a:ln w="9525">
            <a:solidFill>
              <a:schemeClr val="tx1"/>
            </a:solidFill>
            <a:round/>
            <a:headEnd/>
            <a:tailEnd type="triangle" w="med" len="med"/>
          </a:ln>
        </p:spPr>
        <p:txBody>
          <a:bodyPr/>
          <a:lstStyle/>
          <a:p>
            <a:endParaRPr lang="en-US"/>
          </a:p>
        </p:txBody>
      </p:sp>
      <p:pic>
        <p:nvPicPr>
          <p:cNvPr id="40963" name="Picture 3" descr="Picture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0964" name="Text Box 4"/>
          <p:cNvSpPr txBox="1">
            <a:spLocks noChangeArrowheads="1"/>
          </p:cNvSpPr>
          <p:nvPr/>
        </p:nvSpPr>
        <p:spPr bwMode="auto">
          <a:xfrm>
            <a:off x="304800" y="254000"/>
            <a:ext cx="7392988" cy="1249363"/>
          </a:xfrm>
          <a:prstGeom prst="rect">
            <a:avLst/>
          </a:prstGeom>
          <a:noFill/>
          <a:ln w="9525">
            <a:noFill/>
            <a:miter lim="800000"/>
            <a:headEnd/>
            <a:tailEnd/>
          </a:ln>
        </p:spPr>
        <p:txBody>
          <a:bodyPr wrap="none">
            <a:spAutoFit/>
          </a:bodyPr>
          <a:lstStyle/>
          <a:p>
            <a:r>
              <a:rPr lang="en-US" sz="2800" b="1">
                <a:solidFill>
                  <a:srgbClr val="000000"/>
                </a:solidFill>
                <a:latin typeface="Arial" pitchFamily="34" charset="0"/>
                <a:cs typeface="Arial" pitchFamily="34" charset="0"/>
              </a:rPr>
              <a:t>Demonstrations:</a:t>
            </a:r>
          </a:p>
          <a:p>
            <a:r>
              <a:rPr lang="en-US" b="1">
                <a:solidFill>
                  <a:srgbClr val="000000"/>
                </a:solidFill>
                <a:latin typeface="Arial" pitchFamily="34" charset="0"/>
                <a:cs typeface="Arial" pitchFamily="34" charset="0"/>
              </a:rPr>
              <a:t>Ar-Ram has been cut in two by the Apartheid Wall</a:t>
            </a:r>
          </a:p>
          <a:p>
            <a:endParaRPr lang="en-US">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061104-ArRam-0203 keep"/>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1987" name="Text Box 3"/>
          <p:cNvSpPr txBox="1">
            <a:spLocks noChangeArrowheads="1"/>
          </p:cNvSpPr>
          <p:nvPr/>
        </p:nvSpPr>
        <p:spPr bwMode="auto">
          <a:xfrm>
            <a:off x="228600" y="304800"/>
            <a:ext cx="2557463" cy="519113"/>
          </a:xfrm>
          <a:prstGeom prst="rect">
            <a:avLst/>
          </a:prstGeom>
          <a:noFill/>
          <a:ln w="9525">
            <a:noFill/>
            <a:miter lim="800000"/>
            <a:headEnd/>
            <a:tailEnd/>
          </a:ln>
        </p:spPr>
        <p:txBody>
          <a:bodyPr wrap="none">
            <a:spAutoFit/>
          </a:bodyPr>
          <a:lstStyle/>
          <a:p>
            <a:pPr algn="ctr"/>
            <a:r>
              <a:rPr lang="en-US" sz="2800" b="1">
                <a:solidFill>
                  <a:srgbClr val="000000"/>
                </a:solidFill>
                <a:latin typeface="Arial" pitchFamily="34" charset="0"/>
                <a:cs typeface="Arial" pitchFamily="34" charset="0"/>
              </a:rPr>
              <a:t>Public protest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page1"/>
          <p:cNvPicPr>
            <a:picLocks noChangeAspect="1" noChangeArrowheads="1"/>
          </p:cNvPicPr>
          <p:nvPr/>
        </p:nvPicPr>
        <p:blipFill>
          <a:blip r:embed="rId3"/>
          <a:srcRect/>
          <a:stretch>
            <a:fillRect/>
          </a:stretch>
        </p:blipFill>
        <p:spPr bwMode="auto">
          <a:xfrm>
            <a:off x="0" y="0"/>
            <a:ext cx="9144000" cy="5840413"/>
          </a:xfrm>
          <a:prstGeom prst="rect">
            <a:avLst/>
          </a:prstGeom>
          <a:noFill/>
          <a:ln w="9525">
            <a:noFill/>
            <a:miter lim="800000"/>
            <a:headEnd/>
            <a:tailEnd/>
          </a:ln>
        </p:spPr>
      </p:pic>
      <p:pic>
        <p:nvPicPr>
          <p:cNvPr id="43011" name="Picture 3" descr="gaz05-30jul06-483"/>
          <p:cNvPicPr>
            <a:picLocks noChangeAspect="1" noChangeArrowheads="1"/>
          </p:cNvPicPr>
          <p:nvPr/>
        </p:nvPicPr>
        <p:blipFill>
          <a:blip r:embed="rId4"/>
          <a:srcRect/>
          <a:stretch>
            <a:fillRect/>
          </a:stretch>
        </p:blipFill>
        <p:spPr bwMode="auto">
          <a:xfrm>
            <a:off x="2514600" y="3429000"/>
            <a:ext cx="51054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descr="A4"/>
          <p:cNvPicPr>
            <a:picLocks noChangeAspect="1" noChangeArrowheads="1"/>
          </p:cNvPicPr>
          <p:nvPr>
            <p:ph sz="half" idx="2"/>
          </p:nvPr>
        </p:nvPicPr>
        <p:blipFill>
          <a:blip r:embed="rId3"/>
          <a:srcRect/>
          <a:stretch>
            <a:fillRect/>
          </a:stretch>
        </p:blipFill>
        <p:spPr>
          <a:xfrm>
            <a:off x="0" y="381000"/>
            <a:ext cx="5105400" cy="3829050"/>
          </a:xfrm>
          <a:noFill/>
        </p:spPr>
      </p:pic>
      <p:sp>
        <p:nvSpPr>
          <p:cNvPr id="44035" name="Rectangle 2" descr="60%"/>
          <p:cNvSpPr>
            <a:spLocks noGrp="1" noChangeArrowheads="1"/>
          </p:cNvSpPr>
          <p:nvPr>
            <p:ph type="body" idx="4294967295"/>
          </p:nvPr>
        </p:nvSpPr>
        <p:spPr>
          <a:xfrm>
            <a:off x="5105400" y="533400"/>
            <a:ext cx="4038600" cy="3581400"/>
          </a:xfrm>
          <a:pattFill prst="pct60">
            <a:fgClr>
              <a:schemeClr val="accent1">
                <a:alpha val="59999"/>
              </a:schemeClr>
            </a:fgClr>
            <a:bgClr>
              <a:srgbClr val="FAC76C">
                <a:alpha val="59999"/>
              </a:srgbClr>
            </a:bgClr>
          </a:pattFill>
          <a:ln>
            <a:solidFill>
              <a:schemeClr val="tx1"/>
            </a:solidFill>
          </a:ln>
        </p:spPr>
        <p:txBody>
          <a:bodyPr/>
          <a:lstStyle/>
          <a:p>
            <a:pPr algn="ctr" eaLnBrk="1" hangingPunct="1">
              <a:buClr>
                <a:schemeClr val="tx2"/>
              </a:buClr>
              <a:buFontTx/>
              <a:buNone/>
            </a:pPr>
            <a:r>
              <a:rPr lang="en-US" sz="2600" b="1" smtClean="0"/>
              <a:t>www.stopthewall.org</a:t>
            </a:r>
          </a:p>
          <a:p>
            <a:pPr algn="ctr" eaLnBrk="1" hangingPunct="1">
              <a:buClr>
                <a:schemeClr val="tx2"/>
              </a:buClr>
              <a:buFontTx/>
              <a:buNone/>
            </a:pPr>
            <a:r>
              <a:rPr lang="en-US" sz="2600" smtClean="0"/>
              <a:t>Dawood Hammoudeh</a:t>
            </a:r>
          </a:p>
          <a:p>
            <a:pPr eaLnBrk="1" hangingPunct="1">
              <a:buClr>
                <a:schemeClr val="tx2"/>
              </a:buClr>
              <a:buFontTx/>
              <a:buNone/>
            </a:pPr>
            <a:r>
              <a:rPr lang="en-US" sz="2600" smtClean="0"/>
              <a:t>mobilize@stopthewall.org</a:t>
            </a:r>
          </a:p>
          <a:p>
            <a:pPr eaLnBrk="1" hangingPunct="1">
              <a:buClr>
                <a:schemeClr val="tx2"/>
              </a:buClr>
              <a:buFontTx/>
              <a:buNone/>
            </a:pPr>
            <a:endParaRPr lang="en-US" sz="2600" smtClean="0"/>
          </a:p>
          <a:p>
            <a:pPr algn="ctr" eaLnBrk="1" hangingPunct="1">
              <a:buClr>
                <a:schemeClr val="tx2"/>
              </a:buClr>
              <a:buFontTx/>
              <a:buNone/>
            </a:pPr>
            <a:r>
              <a:rPr lang="en-US" sz="2600" smtClean="0">
                <a:solidFill>
                  <a:schemeClr val="tx2"/>
                </a:solidFill>
              </a:rPr>
              <a:t>Tel: +972-2-2972505</a:t>
            </a:r>
          </a:p>
          <a:p>
            <a:pPr algn="ctr" eaLnBrk="1" hangingPunct="1">
              <a:buClr>
                <a:schemeClr val="tx2"/>
              </a:buClr>
              <a:buFontTx/>
              <a:buNone/>
            </a:pPr>
            <a:r>
              <a:rPr lang="en-US" sz="2600" smtClean="0">
                <a:solidFill>
                  <a:schemeClr val="tx2"/>
                </a:solidFill>
              </a:rPr>
              <a:t>Fax: +972-2-2975123</a:t>
            </a:r>
          </a:p>
          <a:p>
            <a:pPr eaLnBrk="1" hangingPunct="1">
              <a:buFontTx/>
              <a:buNone/>
            </a:pPr>
            <a:endParaRPr lang="en-US" sz="2600" b="1" smtClean="0">
              <a:solidFill>
                <a:schemeClr val="tx2"/>
              </a:solidFill>
            </a:endParaRPr>
          </a:p>
        </p:txBody>
      </p:sp>
      <p:sp>
        <p:nvSpPr>
          <p:cNvPr id="44036" name="Text Box 4"/>
          <p:cNvSpPr txBox="1">
            <a:spLocks noChangeArrowheads="1"/>
          </p:cNvSpPr>
          <p:nvPr/>
        </p:nvSpPr>
        <p:spPr bwMode="auto">
          <a:xfrm>
            <a:off x="0" y="4572000"/>
            <a:ext cx="9144000" cy="1858963"/>
          </a:xfrm>
          <a:prstGeom prst="rect">
            <a:avLst/>
          </a:prstGeom>
          <a:solidFill>
            <a:srgbClr val="FFFF99"/>
          </a:solidFill>
          <a:ln w="9525">
            <a:noFill/>
            <a:miter lim="800000"/>
            <a:headEnd/>
            <a:tailEnd/>
          </a:ln>
        </p:spPr>
        <p:txBody>
          <a:bodyPr>
            <a:spAutoFit/>
          </a:bodyPr>
          <a:lstStyle/>
          <a:p>
            <a:pPr algn="ctr"/>
            <a:r>
              <a:rPr lang="en-US" sz="3200">
                <a:solidFill>
                  <a:srgbClr val="800000"/>
                </a:solidFill>
                <a:latin typeface="Arial Black" pitchFamily="34" charset="0"/>
                <a:cs typeface="Arial" pitchFamily="34" charset="0"/>
              </a:rPr>
              <a:t>Let us Work Together to Stop the  Occupation and Apartheid !</a:t>
            </a:r>
          </a:p>
          <a:p>
            <a:pPr algn="ctr"/>
            <a:endParaRPr lang="en-US" sz="1200">
              <a:solidFill>
                <a:srgbClr val="800000"/>
              </a:solidFill>
              <a:latin typeface="Arial Black" pitchFamily="34" charset="0"/>
              <a:cs typeface="Arial" pitchFamily="34" charset="0"/>
            </a:endParaRPr>
          </a:p>
          <a:p>
            <a:pPr algn="ctr"/>
            <a:r>
              <a:rPr lang="en-US" sz="4000">
                <a:solidFill>
                  <a:srgbClr val="800000"/>
                </a:solidFill>
                <a:latin typeface="Arial Black" pitchFamily="34" charset="0"/>
                <a:cs typeface="Arial" pitchFamily="34" charset="0"/>
              </a:rPr>
              <a:t>Free Palestine!</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5" descr="A4"/>
          <p:cNvPicPr>
            <a:picLocks noChangeAspect="1" noChangeArrowheads="1"/>
          </p:cNvPicPr>
          <p:nvPr>
            <p:ph sz="half" idx="2"/>
          </p:nvPr>
        </p:nvPicPr>
        <p:blipFill>
          <a:blip r:embed="rId3"/>
          <a:srcRect/>
          <a:stretch>
            <a:fillRect/>
          </a:stretch>
        </p:blipFill>
        <p:spPr>
          <a:xfrm>
            <a:off x="0" y="381000"/>
            <a:ext cx="5105400" cy="3829050"/>
          </a:xfrm>
        </p:spPr>
      </p:pic>
      <p:sp>
        <p:nvSpPr>
          <p:cNvPr id="80898" name="Rectangle 2" descr="60%"/>
          <p:cNvSpPr>
            <a:spLocks noGrp="1" noChangeArrowheads="1"/>
          </p:cNvSpPr>
          <p:nvPr>
            <p:ph type="body" idx="4294967295"/>
          </p:nvPr>
        </p:nvSpPr>
        <p:spPr>
          <a:xfrm>
            <a:off x="5105400" y="533400"/>
            <a:ext cx="4038600" cy="3581400"/>
          </a:xfrm>
          <a:pattFill prst="pct60">
            <a:fgClr>
              <a:schemeClr val="accent1">
                <a:alpha val="59999"/>
              </a:schemeClr>
            </a:fgClr>
            <a:bgClr>
              <a:srgbClr val="FAC76C">
                <a:alpha val="59999"/>
              </a:srgbClr>
            </a:bgClr>
          </a:pattFill>
          <a:ln>
            <a:solidFill>
              <a:schemeClr val="tx1"/>
            </a:solidFill>
          </a:ln>
        </p:spPr>
        <p:txBody>
          <a:bodyPr/>
          <a:lstStyle/>
          <a:p>
            <a:pPr algn="ctr" eaLnBrk="1" hangingPunct="1">
              <a:buClr>
                <a:schemeClr val="tx2"/>
              </a:buClr>
              <a:buFontTx/>
              <a:buNone/>
            </a:pPr>
            <a:r>
              <a:rPr lang="en-US" sz="2600" b="1" smtClean="0"/>
              <a:t>www.stopthewall.org</a:t>
            </a:r>
          </a:p>
          <a:p>
            <a:pPr algn="ctr" eaLnBrk="1" hangingPunct="1">
              <a:buClr>
                <a:schemeClr val="tx2"/>
              </a:buClr>
              <a:buFontTx/>
              <a:buNone/>
            </a:pPr>
            <a:r>
              <a:rPr lang="en-US" sz="2600" smtClean="0"/>
              <a:t>Dawood Hammoudeh</a:t>
            </a:r>
          </a:p>
          <a:p>
            <a:pPr eaLnBrk="1" hangingPunct="1">
              <a:buClr>
                <a:schemeClr val="tx2"/>
              </a:buClr>
              <a:buFontTx/>
              <a:buNone/>
            </a:pPr>
            <a:r>
              <a:rPr lang="en-US" sz="2600" smtClean="0"/>
              <a:t>mobilize@stopthewall.org</a:t>
            </a:r>
          </a:p>
          <a:p>
            <a:pPr eaLnBrk="1" hangingPunct="1">
              <a:buClr>
                <a:schemeClr val="tx2"/>
              </a:buClr>
              <a:buFontTx/>
              <a:buNone/>
            </a:pPr>
            <a:endParaRPr lang="en-US" sz="2600" smtClean="0"/>
          </a:p>
          <a:p>
            <a:pPr algn="ctr" eaLnBrk="1" hangingPunct="1">
              <a:buClr>
                <a:schemeClr val="tx2"/>
              </a:buClr>
              <a:buFontTx/>
              <a:buNone/>
            </a:pPr>
            <a:r>
              <a:rPr lang="en-US" sz="2600" smtClean="0">
                <a:solidFill>
                  <a:schemeClr val="tx2"/>
                </a:solidFill>
              </a:rPr>
              <a:t>Tel: +972-2-2972505</a:t>
            </a:r>
          </a:p>
          <a:p>
            <a:pPr algn="ctr" eaLnBrk="1" hangingPunct="1">
              <a:buClr>
                <a:schemeClr val="tx2"/>
              </a:buClr>
              <a:buFontTx/>
              <a:buNone/>
            </a:pPr>
            <a:r>
              <a:rPr lang="en-US" sz="2600" smtClean="0">
                <a:solidFill>
                  <a:schemeClr val="tx2"/>
                </a:solidFill>
              </a:rPr>
              <a:t>Fax: +972-2-2975123</a:t>
            </a:r>
          </a:p>
          <a:p>
            <a:pPr eaLnBrk="1" hangingPunct="1">
              <a:buFontTx/>
              <a:buNone/>
            </a:pPr>
            <a:endParaRPr lang="en-US" sz="2600" b="1" smtClean="0">
              <a:solidFill>
                <a:schemeClr val="tx2"/>
              </a:solidFill>
            </a:endParaRPr>
          </a:p>
        </p:txBody>
      </p:sp>
      <p:sp>
        <p:nvSpPr>
          <p:cNvPr id="80899" name="Text Box 4"/>
          <p:cNvSpPr txBox="1">
            <a:spLocks noChangeArrowheads="1"/>
          </p:cNvSpPr>
          <p:nvPr/>
        </p:nvSpPr>
        <p:spPr bwMode="auto">
          <a:xfrm>
            <a:off x="0" y="4572000"/>
            <a:ext cx="9144000" cy="1858963"/>
          </a:xfrm>
          <a:prstGeom prst="rect">
            <a:avLst/>
          </a:prstGeom>
          <a:solidFill>
            <a:srgbClr val="FFFF99"/>
          </a:solidFill>
          <a:ln w="9525">
            <a:noFill/>
            <a:miter lim="800000"/>
            <a:headEnd/>
            <a:tailEnd/>
          </a:ln>
        </p:spPr>
        <p:txBody>
          <a:bodyPr>
            <a:spAutoFit/>
          </a:bodyPr>
          <a:lstStyle/>
          <a:p>
            <a:pPr algn="ctr"/>
            <a:r>
              <a:rPr lang="en-US" sz="3200">
                <a:solidFill>
                  <a:srgbClr val="800000"/>
                </a:solidFill>
                <a:latin typeface="Arial Black" pitchFamily="34" charset="0"/>
              </a:rPr>
              <a:t>Let us Work Together to Stop the  Occupation and Apartheid !</a:t>
            </a:r>
          </a:p>
          <a:p>
            <a:pPr algn="ctr"/>
            <a:endParaRPr lang="en-US" sz="1200">
              <a:solidFill>
                <a:srgbClr val="800000"/>
              </a:solidFill>
              <a:latin typeface="Arial Black" pitchFamily="34" charset="0"/>
            </a:endParaRPr>
          </a:p>
          <a:p>
            <a:pPr algn="ctr"/>
            <a:r>
              <a:rPr lang="en-US" sz="4000">
                <a:solidFill>
                  <a:srgbClr val="800000"/>
                </a:solidFill>
                <a:latin typeface="Arial Black" pitchFamily="34" charset="0"/>
              </a:rPr>
              <a:t>Free Palestine!</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219200"/>
            <a:ext cx="8763000" cy="1190625"/>
          </a:xfrm>
          <a:prstGeom prst="rect">
            <a:avLst/>
          </a:prstGeom>
        </p:spPr>
        <p:txBody>
          <a:bodyPr>
            <a:spAutoFit/>
          </a:bodyPr>
          <a:lstStyle/>
          <a:p>
            <a:r>
              <a:rPr lang="en-US" sz="1800">
                <a:latin typeface="Arial" pitchFamily="34" charset="0"/>
              </a:rPr>
              <a:t>Professors from </a:t>
            </a:r>
            <a:r>
              <a:rPr lang="en-US" sz="1800" b="1">
                <a:solidFill>
                  <a:srgbClr val="CC3300"/>
                </a:solidFill>
                <a:latin typeface="Arial" pitchFamily="34" charset="0"/>
              </a:rPr>
              <a:t>Dublin</a:t>
            </a:r>
            <a:r>
              <a:rPr lang="en-US" sz="1800">
                <a:latin typeface="Arial" pitchFamily="34" charset="0"/>
              </a:rPr>
              <a:t> &amp; Walberg universities in </a:t>
            </a:r>
            <a:r>
              <a:rPr lang="en-US" sz="1800" b="1">
                <a:solidFill>
                  <a:srgbClr val="CC3300"/>
                </a:solidFill>
                <a:latin typeface="Arial" pitchFamily="34" charset="0"/>
              </a:rPr>
              <a:t>Denmark</a:t>
            </a:r>
            <a:r>
              <a:rPr lang="en-US" sz="1800">
                <a:latin typeface="Arial" pitchFamily="34" charset="0"/>
              </a:rPr>
              <a:t>, Hawaii Cambridge university, The Royal Technical Institute in </a:t>
            </a:r>
            <a:r>
              <a:rPr lang="en-US" sz="1800" b="1">
                <a:solidFill>
                  <a:srgbClr val="CC3300"/>
                </a:solidFill>
                <a:latin typeface="Arial" pitchFamily="34" charset="0"/>
              </a:rPr>
              <a:t>Sweden</a:t>
            </a:r>
            <a:r>
              <a:rPr lang="en-US" sz="1800">
                <a:latin typeface="Arial" pitchFamily="34" charset="0"/>
              </a:rPr>
              <a:t>, Toskopeh university in </a:t>
            </a:r>
            <a:r>
              <a:rPr lang="en-US" sz="1800" b="1">
                <a:solidFill>
                  <a:srgbClr val="CC3300"/>
                </a:solidFill>
                <a:latin typeface="Arial" pitchFamily="34" charset="0"/>
              </a:rPr>
              <a:t>Japan</a:t>
            </a:r>
            <a:r>
              <a:rPr lang="en-US" sz="1800">
                <a:latin typeface="Arial" pitchFamily="34" charset="0"/>
              </a:rPr>
              <a:t>, Nimikhin in </a:t>
            </a:r>
            <a:r>
              <a:rPr lang="en-US" sz="1800" b="1">
                <a:solidFill>
                  <a:srgbClr val="CC3300"/>
                </a:solidFill>
                <a:latin typeface="Arial" pitchFamily="34" charset="0"/>
              </a:rPr>
              <a:t>Netherlands</a:t>
            </a:r>
            <a:r>
              <a:rPr lang="en-US" sz="1800">
                <a:latin typeface="Arial" pitchFamily="34" charset="0"/>
              </a:rPr>
              <a:t>, Leil in </a:t>
            </a:r>
            <a:r>
              <a:rPr lang="en-US" sz="1800" b="1">
                <a:solidFill>
                  <a:srgbClr val="CC3300"/>
                </a:solidFill>
                <a:latin typeface="Arial" pitchFamily="34" charset="0"/>
              </a:rPr>
              <a:t>France</a:t>
            </a:r>
            <a:r>
              <a:rPr lang="en-US" sz="1800">
                <a:latin typeface="Arial" pitchFamily="34" charset="0"/>
              </a:rPr>
              <a:t>, Harvard in the </a:t>
            </a:r>
            <a:r>
              <a:rPr lang="en-US" sz="1800" b="1">
                <a:solidFill>
                  <a:srgbClr val="CC3300"/>
                </a:solidFill>
                <a:latin typeface="Arial" pitchFamily="34" charset="0"/>
              </a:rPr>
              <a:t>USA</a:t>
            </a:r>
            <a:r>
              <a:rPr lang="en-US" sz="1800">
                <a:latin typeface="Arial" pitchFamily="34" charset="0"/>
              </a:rPr>
              <a:t> &amp; The Technical University in </a:t>
            </a:r>
            <a:r>
              <a:rPr lang="en-US" sz="1800" b="1">
                <a:solidFill>
                  <a:srgbClr val="CC3300"/>
                </a:solidFill>
                <a:latin typeface="Arial" pitchFamily="34" charset="0"/>
              </a:rPr>
              <a:t>Berlin.</a:t>
            </a:r>
            <a:r>
              <a:rPr lang="en-US" sz="1800">
                <a:latin typeface="Arial" pitchFamily="34" charset="0"/>
              </a:rPr>
              <a:t> </a:t>
            </a:r>
          </a:p>
        </p:txBody>
      </p:sp>
      <p:sp>
        <p:nvSpPr>
          <p:cNvPr id="3" name="Rectangle 2"/>
          <p:cNvSpPr/>
          <p:nvPr/>
        </p:nvSpPr>
        <p:spPr>
          <a:xfrm>
            <a:off x="1943100" y="533400"/>
            <a:ext cx="5270500" cy="457200"/>
          </a:xfrm>
          <a:prstGeom prst="rect">
            <a:avLst/>
          </a:prstGeom>
        </p:spPr>
        <p:txBody>
          <a:bodyPr wrap="none">
            <a:spAutoFit/>
          </a:bodyPr>
          <a:lstStyle/>
          <a:p>
            <a:r>
              <a:rPr lang="en-US">
                <a:latin typeface="Arial" pitchFamily="34" charset="0"/>
              </a:rPr>
              <a:t>Who were within the “professionals”? </a:t>
            </a:r>
          </a:p>
        </p:txBody>
      </p:sp>
      <p:grpSp>
        <p:nvGrpSpPr>
          <p:cNvPr id="23562" name="Group 10"/>
          <p:cNvGrpSpPr>
            <a:grpSpLocks/>
          </p:cNvGrpSpPr>
          <p:nvPr/>
        </p:nvGrpSpPr>
        <p:grpSpPr bwMode="auto">
          <a:xfrm>
            <a:off x="228600" y="2743200"/>
            <a:ext cx="8763000" cy="3813175"/>
            <a:chOff x="144" y="1728"/>
            <a:chExt cx="5520" cy="2402"/>
          </a:xfrm>
        </p:grpSpPr>
        <p:sp>
          <p:nvSpPr>
            <p:cNvPr id="4" name="Rectangle 2"/>
            <p:cNvSpPr/>
            <p:nvPr/>
          </p:nvSpPr>
          <p:spPr>
            <a:xfrm>
              <a:off x="1584" y="1728"/>
              <a:ext cx="2316" cy="288"/>
            </a:xfrm>
            <a:prstGeom prst="rect">
              <a:avLst/>
            </a:prstGeom>
          </p:spPr>
          <p:txBody>
            <a:bodyPr wrap="none">
              <a:spAutoFit/>
            </a:bodyPr>
            <a:lstStyle/>
            <a:p>
              <a:r>
                <a:rPr lang="en-US">
                  <a:latin typeface="Arial" pitchFamily="34" charset="0"/>
                </a:rPr>
                <a:t>Why there were needed? </a:t>
              </a:r>
            </a:p>
          </p:txBody>
        </p:sp>
        <p:sp>
          <p:nvSpPr>
            <p:cNvPr id="5" name="Rectangle 1"/>
            <p:cNvSpPr/>
            <p:nvPr/>
          </p:nvSpPr>
          <p:spPr>
            <a:xfrm>
              <a:off x="144" y="2160"/>
              <a:ext cx="5520" cy="404"/>
            </a:xfrm>
            <a:prstGeom prst="rect">
              <a:avLst/>
            </a:prstGeom>
          </p:spPr>
          <p:txBody>
            <a:bodyPr>
              <a:spAutoFit/>
            </a:bodyPr>
            <a:lstStyle/>
            <a:p>
              <a:r>
                <a:rPr lang="en-US" sz="1800">
                  <a:latin typeface="Arial" pitchFamily="34" charset="0"/>
                </a:rPr>
                <a:t>To understand and measure the new and expected International trends in Politics, Aid, Economic, Religious, Tourism, Hi-Tech, Military, National Security,,, etc.</a:t>
              </a:r>
            </a:p>
          </p:txBody>
        </p:sp>
        <p:sp>
          <p:nvSpPr>
            <p:cNvPr id="6" name="Rectangle 1"/>
            <p:cNvSpPr/>
            <p:nvPr/>
          </p:nvSpPr>
          <p:spPr>
            <a:xfrm>
              <a:off x="144" y="2688"/>
              <a:ext cx="5520" cy="1442"/>
            </a:xfrm>
            <a:prstGeom prst="rect">
              <a:avLst/>
            </a:prstGeom>
          </p:spPr>
          <p:txBody>
            <a:bodyPr>
              <a:spAutoFit/>
            </a:bodyPr>
            <a:lstStyle/>
            <a:p>
              <a:r>
                <a:rPr lang="en-US" sz="1800">
                  <a:latin typeface="Arial" pitchFamily="34" charset="0"/>
                </a:rPr>
                <a:t>New International trends Such as:</a:t>
              </a:r>
            </a:p>
            <a:p>
              <a:pPr>
                <a:buFontTx/>
                <a:buChar char="-"/>
              </a:pPr>
              <a:r>
                <a:rPr lang="en-US" sz="1800">
                  <a:latin typeface="Arial" pitchFamily="34" charset="0"/>
                </a:rPr>
                <a:t> Qualified Industrial zones, Border industrial zones,,, etc</a:t>
              </a:r>
            </a:p>
            <a:p>
              <a:pPr>
                <a:buFontTx/>
                <a:buChar char="-"/>
              </a:pPr>
              <a:r>
                <a:rPr lang="en-US" sz="1800">
                  <a:latin typeface="Arial" pitchFamily="34" charset="0"/>
                </a:rPr>
                <a:t> Green Energy, Green housing, Environment,,, etc</a:t>
              </a:r>
            </a:p>
            <a:p>
              <a:pPr>
                <a:buFontTx/>
                <a:buChar char="-"/>
              </a:pPr>
              <a:r>
                <a:rPr lang="en-US" sz="1800">
                  <a:latin typeface="Arial" pitchFamily="34" charset="0"/>
                </a:rPr>
                <a:t> Aid theories &amp; Foreign relations theories </a:t>
              </a:r>
            </a:p>
            <a:p>
              <a:pPr>
                <a:buFontTx/>
                <a:buChar char="-"/>
              </a:pPr>
              <a:r>
                <a:rPr lang="en-US" sz="1800">
                  <a:latin typeface="Arial" pitchFamily="34" charset="0"/>
                </a:rPr>
                <a:t> Theories related Private sectors roll in peace building </a:t>
              </a:r>
            </a:p>
            <a:p>
              <a:pPr>
                <a:buFontTx/>
                <a:buChar char="-"/>
              </a:pPr>
              <a:r>
                <a:rPr lang="en-US" sz="1800">
                  <a:latin typeface="Arial" pitchFamily="34" charset="0"/>
                </a:rPr>
                <a:t> Trade trends within Bilateral agreements, Multilateral agreements, WTO,,, etc</a:t>
              </a:r>
            </a:p>
            <a:p>
              <a:pPr>
                <a:buFontTx/>
                <a:buChar char="-"/>
              </a:pPr>
              <a:r>
                <a:rPr lang="en-US" sz="1800">
                  <a:latin typeface="Arial" pitchFamily="34" charset="0"/>
                </a:rPr>
                <a:t> Economical Coalitions: EU, OECD, Mercusure,,, etc</a:t>
              </a:r>
            </a:p>
            <a:p>
              <a:pPr>
                <a:buFontTx/>
                <a:buChar char="-"/>
              </a:pPr>
              <a:r>
                <a:rPr lang="en-US" sz="1800">
                  <a:latin typeface="Arial" pitchFamily="34" charset="0"/>
                </a:rPr>
                <a:t> Developed countries, developing countries and the rest of the world.</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562"/>
                                        </p:tgtEl>
                                        <p:attrNameLst>
                                          <p:attrName>style.visibility</p:attrName>
                                        </p:attrNameLst>
                                      </p:cBhvr>
                                      <p:to>
                                        <p:strVal val="visible"/>
                                      </p:to>
                                    </p:set>
                                    <p:animEffect transition="in" filter="blinds(horizontal)">
                                      <p:cBhvr>
                                        <p:cTn id="7" dur="500"/>
                                        <p:tgtEl>
                                          <p:spTgt spid="23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4"/>
          <p:cNvSpPr txBox="1">
            <a:spLocks noChangeArrowheads="1"/>
          </p:cNvSpPr>
          <p:nvPr/>
        </p:nvSpPr>
        <p:spPr bwMode="auto">
          <a:xfrm>
            <a:off x="152400" y="228600"/>
            <a:ext cx="8839200" cy="1004888"/>
          </a:xfrm>
          <a:prstGeom prst="rect">
            <a:avLst/>
          </a:prstGeom>
          <a:noFill/>
          <a:ln w="9525">
            <a:noFill/>
            <a:miter lim="800000"/>
            <a:headEnd/>
            <a:tailEnd/>
          </a:ln>
        </p:spPr>
        <p:txBody>
          <a:bodyPr>
            <a:spAutoFit/>
          </a:bodyPr>
          <a:lstStyle/>
          <a:p>
            <a:pPr algn="ctr">
              <a:spcBef>
                <a:spcPct val="50000"/>
              </a:spcBef>
            </a:pPr>
            <a:r>
              <a:rPr lang="en-US" b="1" i="1"/>
              <a:t>Herzliya Conference</a:t>
            </a:r>
            <a:r>
              <a:rPr lang="en-US"/>
              <a:t>  </a:t>
            </a:r>
          </a:p>
          <a:p>
            <a:pPr algn="ctr">
              <a:spcBef>
                <a:spcPct val="50000"/>
              </a:spcBef>
            </a:pPr>
            <a:r>
              <a:rPr lang="en-US"/>
              <a:t>started in 2000 until today on yearly bases</a:t>
            </a:r>
          </a:p>
        </p:txBody>
      </p:sp>
      <p:sp>
        <p:nvSpPr>
          <p:cNvPr id="24578" name="Rectangle 3"/>
          <p:cNvSpPr>
            <a:spLocks noChangeArrowheads="1"/>
          </p:cNvSpPr>
          <p:nvPr/>
        </p:nvSpPr>
        <p:spPr bwMode="auto">
          <a:xfrm>
            <a:off x="457200" y="1600200"/>
            <a:ext cx="8229600" cy="4525963"/>
          </a:xfrm>
          <a:prstGeom prst="rect">
            <a:avLst/>
          </a:prstGeom>
          <a:solidFill>
            <a:srgbClr val="FFFF99"/>
          </a:solidFill>
          <a:ln w="9525">
            <a:noFill/>
            <a:miter lim="800000"/>
            <a:headEnd/>
            <a:tailEnd/>
          </a:ln>
        </p:spPr>
        <p:txBody>
          <a:bodyPr/>
          <a:lstStyle/>
          <a:p>
            <a:pPr marL="342900" indent="-342900" eaLnBrk="0" hangingPunct="0">
              <a:lnSpc>
                <a:spcPct val="90000"/>
              </a:lnSpc>
              <a:spcBef>
                <a:spcPct val="20000"/>
              </a:spcBef>
            </a:pPr>
            <a:endParaRPr lang="en-US" sz="2800">
              <a:latin typeface="Arial" pitchFamily="34" charset="0"/>
            </a:endParaRPr>
          </a:p>
          <a:p>
            <a:pPr marL="342900" indent="-342900" eaLnBrk="0" hangingPunct="0">
              <a:lnSpc>
                <a:spcPct val="90000"/>
              </a:lnSpc>
              <a:spcBef>
                <a:spcPct val="20000"/>
              </a:spcBef>
            </a:pPr>
            <a:r>
              <a:rPr lang="en-US" sz="2800">
                <a:latin typeface="Arial" pitchFamily="34" charset="0"/>
              </a:rPr>
              <a:t>1- Galilee Development (Judaisation) plan</a:t>
            </a:r>
            <a:r>
              <a:rPr lang="ar-SA" sz="2800">
                <a:latin typeface="Arial" pitchFamily="34" charset="0"/>
              </a:rPr>
              <a:t> </a:t>
            </a:r>
          </a:p>
          <a:p>
            <a:pPr marL="342900" indent="-342900" eaLnBrk="0" hangingPunct="0">
              <a:lnSpc>
                <a:spcPct val="90000"/>
              </a:lnSpc>
              <a:spcBef>
                <a:spcPct val="20000"/>
              </a:spcBef>
            </a:pPr>
            <a:endParaRPr lang="ar-SA" sz="2800">
              <a:latin typeface="Arial" pitchFamily="34" charset="0"/>
            </a:endParaRPr>
          </a:p>
          <a:p>
            <a:pPr marL="342900" indent="-342900" eaLnBrk="0" hangingPunct="0">
              <a:lnSpc>
                <a:spcPct val="90000"/>
              </a:lnSpc>
              <a:spcBef>
                <a:spcPct val="20000"/>
              </a:spcBef>
            </a:pPr>
            <a:r>
              <a:rPr lang="en-US" sz="2800">
                <a:latin typeface="Arial" pitchFamily="34" charset="0"/>
              </a:rPr>
              <a:t>	2- Negev Development (Judaisation) Plan </a:t>
            </a:r>
            <a:endParaRPr lang="ar-SA" sz="2800">
              <a:latin typeface="Arial" pitchFamily="34" charset="0"/>
            </a:endParaRPr>
          </a:p>
          <a:p>
            <a:pPr marL="342900" indent="-342900" eaLnBrk="0" hangingPunct="0">
              <a:lnSpc>
                <a:spcPct val="90000"/>
              </a:lnSpc>
              <a:spcBef>
                <a:spcPct val="20000"/>
              </a:spcBef>
            </a:pPr>
            <a:endParaRPr lang="ar-SA" sz="2800">
              <a:latin typeface="Arial" pitchFamily="34" charset="0"/>
            </a:endParaRPr>
          </a:p>
          <a:p>
            <a:pPr marL="342900" indent="-342900" eaLnBrk="0" hangingPunct="0">
              <a:lnSpc>
                <a:spcPct val="90000"/>
              </a:lnSpc>
              <a:spcBef>
                <a:spcPct val="20000"/>
              </a:spcBef>
            </a:pPr>
            <a:r>
              <a:rPr lang="en-US" sz="2800">
                <a:latin typeface="Arial" pitchFamily="34" charset="0"/>
              </a:rPr>
              <a:t>		3- Greater Jewish Jerusalem</a:t>
            </a:r>
          </a:p>
          <a:p>
            <a:pPr marL="342900" indent="-342900" eaLnBrk="0" hangingPunct="0">
              <a:lnSpc>
                <a:spcPct val="90000"/>
              </a:lnSpc>
              <a:spcBef>
                <a:spcPct val="20000"/>
              </a:spcBef>
            </a:pPr>
            <a:endParaRPr lang="ar-SA" sz="2800">
              <a:latin typeface="Arial" pitchFamily="34" charset="0"/>
            </a:endParaRPr>
          </a:p>
          <a:p>
            <a:pPr marL="342900" indent="-342900" eaLnBrk="0" hangingPunct="0">
              <a:lnSpc>
                <a:spcPct val="90000"/>
              </a:lnSpc>
              <a:spcBef>
                <a:spcPct val="20000"/>
              </a:spcBef>
            </a:pPr>
            <a:r>
              <a:rPr lang="en-US" sz="2800">
                <a:latin typeface="Arial" pitchFamily="34" charset="0"/>
              </a:rPr>
              <a:t>			4- Disengagement Plan from WB &amp; 		Gaza</a:t>
            </a:r>
            <a:r>
              <a:rPr lang="en-US" sz="2000">
                <a:latin typeface="Arial" pitchFamily="34" charset="0"/>
              </a:rPr>
              <a:t> </a:t>
            </a:r>
          </a:p>
          <a:p>
            <a:pPr marL="342900" indent="-342900" eaLnBrk="0" hangingPunct="0">
              <a:lnSpc>
                <a:spcPct val="90000"/>
              </a:lnSpc>
              <a:spcBef>
                <a:spcPct val="20000"/>
              </a:spcBef>
            </a:pPr>
            <a:endParaRPr lang="ar-SA" sz="2000">
              <a:latin typeface="Arial" pitchFamily="34" charset="0"/>
            </a:endParaRPr>
          </a:p>
        </p:txBody>
      </p:sp>
      <p:sp>
        <p:nvSpPr>
          <p:cNvPr id="24579" name="Text Box 6"/>
          <p:cNvSpPr txBox="1">
            <a:spLocks noChangeArrowheads="1"/>
          </p:cNvSpPr>
          <p:nvPr/>
        </p:nvSpPr>
        <p:spPr bwMode="auto">
          <a:xfrm>
            <a:off x="0" y="6400800"/>
            <a:ext cx="9144000" cy="336550"/>
          </a:xfrm>
          <a:prstGeom prst="rect">
            <a:avLst/>
          </a:prstGeom>
          <a:noFill/>
          <a:ln w="9525">
            <a:noFill/>
            <a:miter lim="800000"/>
            <a:headEnd/>
            <a:tailEnd/>
          </a:ln>
        </p:spPr>
        <p:txBody>
          <a:bodyPr>
            <a:spAutoFit/>
          </a:bodyPr>
          <a:lstStyle/>
          <a:p>
            <a:pPr algn="ctr">
              <a:spcBef>
                <a:spcPct val="50000"/>
              </a:spcBef>
            </a:pPr>
            <a:r>
              <a:rPr lang="en-US" sz="1600">
                <a:hlinkClick r:id="rId2"/>
              </a:rPr>
              <a:t>www.herzliyaconference.org/Eng/</a:t>
            </a:r>
            <a:r>
              <a:rPr lang="en-US" sz="160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linds(horizontal)">
                                      <p:cBhvr>
                                        <p:cTn id="7"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1" name="Group 2"/>
          <p:cNvGrpSpPr>
            <a:grpSpLocks/>
          </p:cNvGrpSpPr>
          <p:nvPr/>
        </p:nvGrpSpPr>
        <p:grpSpPr bwMode="auto">
          <a:xfrm>
            <a:off x="0" y="0"/>
            <a:ext cx="9144000" cy="6859588"/>
            <a:chOff x="0" y="-1"/>
            <a:chExt cx="5760" cy="4321"/>
          </a:xfrm>
        </p:grpSpPr>
        <p:pic>
          <p:nvPicPr>
            <p:cNvPr id="25604" name="Picture 3"/>
            <p:cNvPicPr>
              <a:picLocks noChangeAspect="1" noChangeArrowheads="1"/>
            </p:cNvPicPr>
            <p:nvPr/>
          </p:nvPicPr>
          <p:blipFill>
            <a:blip r:embed="rId3"/>
            <a:srcRect/>
            <a:stretch>
              <a:fillRect/>
            </a:stretch>
          </p:blipFill>
          <p:spPr bwMode="auto">
            <a:xfrm>
              <a:off x="1264" y="-1"/>
              <a:ext cx="4496" cy="4321"/>
            </a:xfrm>
            <a:prstGeom prst="rect">
              <a:avLst/>
            </a:prstGeom>
            <a:noFill/>
            <a:ln w="9525">
              <a:noFill/>
              <a:miter lim="800000"/>
              <a:headEnd/>
              <a:tailEnd/>
            </a:ln>
          </p:spPr>
        </p:pic>
        <p:sp>
          <p:nvSpPr>
            <p:cNvPr id="25605" name="Rectangle 4"/>
            <p:cNvSpPr>
              <a:spLocks noChangeArrowheads="1"/>
            </p:cNvSpPr>
            <p:nvPr/>
          </p:nvSpPr>
          <p:spPr bwMode="auto">
            <a:xfrm>
              <a:off x="0" y="0"/>
              <a:ext cx="3648" cy="4320"/>
            </a:xfrm>
            <a:prstGeom prst="rect">
              <a:avLst/>
            </a:prstGeom>
            <a:solidFill>
              <a:schemeClr val="bg1"/>
            </a:solidFill>
            <a:ln w="9525">
              <a:noFill/>
              <a:miter lim="800000"/>
              <a:headEnd/>
              <a:tailEnd/>
            </a:ln>
          </p:spPr>
          <p:txBody>
            <a:bodyPr wrap="none" anchor="ctr"/>
            <a:lstStyle/>
            <a:p>
              <a:endParaRPr lang="en-US"/>
            </a:p>
          </p:txBody>
        </p:sp>
      </p:grpSp>
      <p:sp>
        <p:nvSpPr>
          <p:cNvPr id="25602" name="Text Box 5"/>
          <p:cNvSpPr txBox="1">
            <a:spLocks noChangeArrowheads="1"/>
          </p:cNvSpPr>
          <p:nvPr/>
        </p:nvSpPr>
        <p:spPr bwMode="auto">
          <a:xfrm>
            <a:off x="304800" y="1676400"/>
            <a:ext cx="5257800" cy="1187450"/>
          </a:xfrm>
          <a:prstGeom prst="rect">
            <a:avLst/>
          </a:prstGeom>
          <a:noFill/>
          <a:ln w="9525">
            <a:noFill/>
            <a:miter lim="800000"/>
            <a:headEnd/>
            <a:tailEnd/>
          </a:ln>
        </p:spPr>
        <p:txBody>
          <a:bodyPr>
            <a:spAutoFit/>
          </a:bodyPr>
          <a:lstStyle/>
          <a:p>
            <a:pPr algn="ctr">
              <a:spcBef>
                <a:spcPct val="50000"/>
              </a:spcBef>
            </a:pPr>
            <a:r>
              <a:rPr lang="en-US" b="1">
                <a:latin typeface="Arial" pitchFamily="34" charset="0"/>
              </a:rPr>
              <a:t>“The need for a </a:t>
            </a:r>
            <a:r>
              <a:rPr lang="en-US" b="1">
                <a:solidFill>
                  <a:srgbClr val="FF3300"/>
                </a:solidFill>
                <a:latin typeface="Arial" pitchFamily="34" charset="0"/>
              </a:rPr>
              <a:t>viable</a:t>
            </a:r>
            <a:r>
              <a:rPr lang="en-US" b="1">
                <a:latin typeface="Arial" pitchFamily="34" charset="0"/>
              </a:rPr>
              <a:t> Palestinian state with </a:t>
            </a:r>
            <a:r>
              <a:rPr lang="en-US" b="1">
                <a:solidFill>
                  <a:srgbClr val="FF3300"/>
                </a:solidFill>
                <a:latin typeface="Arial" pitchFamily="34" charset="0"/>
              </a:rPr>
              <a:t>contiguity</a:t>
            </a:r>
            <a:r>
              <a:rPr lang="en-US" b="1">
                <a:latin typeface="Arial" pitchFamily="34" charset="0"/>
              </a:rPr>
              <a:t> on the West Bank</a:t>
            </a:r>
            <a:r>
              <a:rPr lang="en-US">
                <a:latin typeface="Arial" pitchFamily="34" charset="0"/>
              </a:rPr>
              <a:t>”</a:t>
            </a:r>
          </a:p>
        </p:txBody>
      </p:sp>
      <p:sp>
        <p:nvSpPr>
          <p:cNvPr id="25603" name="Text Box 6"/>
          <p:cNvSpPr txBox="1">
            <a:spLocks noChangeArrowheads="1"/>
          </p:cNvSpPr>
          <p:nvPr/>
        </p:nvSpPr>
        <p:spPr bwMode="auto">
          <a:xfrm>
            <a:off x="2590800" y="3048000"/>
            <a:ext cx="2895600" cy="457200"/>
          </a:xfrm>
          <a:prstGeom prst="rect">
            <a:avLst/>
          </a:prstGeom>
          <a:noFill/>
          <a:ln w="9525">
            <a:noFill/>
            <a:miter lim="800000"/>
            <a:headEnd/>
            <a:tailEnd/>
          </a:ln>
        </p:spPr>
        <p:txBody>
          <a:bodyPr>
            <a:spAutoFit/>
          </a:bodyPr>
          <a:lstStyle/>
          <a:p>
            <a:pPr>
              <a:spcBef>
                <a:spcPct val="50000"/>
              </a:spcBef>
            </a:pPr>
            <a:r>
              <a:rPr lang="en-US">
                <a:latin typeface="Arial" pitchFamily="34" charset="0"/>
              </a:rPr>
              <a:t>George Bush, 2003</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2"/>
          <p:cNvGrpSpPr>
            <a:grpSpLocks/>
          </p:cNvGrpSpPr>
          <p:nvPr/>
        </p:nvGrpSpPr>
        <p:grpSpPr bwMode="auto">
          <a:xfrm>
            <a:off x="0" y="-3175"/>
            <a:ext cx="9144000" cy="6861175"/>
            <a:chOff x="0" y="-2"/>
            <a:chExt cx="5760" cy="4322"/>
          </a:xfrm>
        </p:grpSpPr>
        <p:pic>
          <p:nvPicPr>
            <p:cNvPr id="27659" name="Picture 3"/>
            <p:cNvPicPr>
              <a:picLocks noChangeAspect="1" noChangeArrowheads="1"/>
            </p:cNvPicPr>
            <p:nvPr/>
          </p:nvPicPr>
          <p:blipFill>
            <a:blip r:embed="rId3"/>
            <a:srcRect/>
            <a:stretch>
              <a:fillRect/>
            </a:stretch>
          </p:blipFill>
          <p:spPr bwMode="auto">
            <a:xfrm>
              <a:off x="1264" y="-2"/>
              <a:ext cx="4496" cy="4322"/>
            </a:xfrm>
            <a:prstGeom prst="rect">
              <a:avLst/>
            </a:prstGeom>
            <a:noFill/>
            <a:ln w="9525">
              <a:noFill/>
              <a:miter lim="800000"/>
              <a:headEnd/>
              <a:tailEnd/>
            </a:ln>
          </p:spPr>
        </p:pic>
        <p:sp>
          <p:nvSpPr>
            <p:cNvPr id="27660" name="Rectangle 4"/>
            <p:cNvSpPr>
              <a:spLocks noChangeArrowheads="1"/>
            </p:cNvSpPr>
            <p:nvPr/>
          </p:nvSpPr>
          <p:spPr bwMode="auto">
            <a:xfrm>
              <a:off x="0" y="0"/>
              <a:ext cx="3648" cy="4320"/>
            </a:xfrm>
            <a:prstGeom prst="rect">
              <a:avLst/>
            </a:prstGeom>
            <a:solidFill>
              <a:schemeClr val="bg1"/>
            </a:solidFill>
            <a:ln w="9525">
              <a:noFill/>
              <a:miter lim="800000"/>
              <a:headEnd/>
              <a:tailEnd/>
            </a:ln>
          </p:spPr>
          <p:txBody>
            <a:bodyPr wrap="none" anchor="ctr"/>
            <a:lstStyle/>
            <a:p>
              <a:endParaRPr lang="en-US"/>
            </a:p>
          </p:txBody>
        </p:sp>
        <p:sp>
          <p:nvSpPr>
            <p:cNvPr id="27661" name="Text Box 5"/>
            <p:cNvSpPr txBox="1">
              <a:spLocks noChangeArrowheads="1"/>
            </p:cNvSpPr>
            <p:nvPr/>
          </p:nvSpPr>
          <p:spPr bwMode="auto">
            <a:xfrm>
              <a:off x="0" y="528"/>
              <a:ext cx="3600" cy="1063"/>
            </a:xfrm>
            <a:prstGeom prst="rect">
              <a:avLst/>
            </a:prstGeom>
            <a:noFill/>
            <a:ln w="9525">
              <a:noFill/>
              <a:miter lim="800000"/>
              <a:headEnd/>
              <a:tailEnd/>
            </a:ln>
          </p:spPr>
          <p:txBody>
            <a:bodyPr>
              <a:spAutoFit/>
            </a:bodyPr>
            <a:lstStyle/>
            <a:p>
              <a:pPr marL="342900" indent="-342900">
                <a:spcBef>
                  <a:spcPct val="50000"/>
                </a:spcBef>
              </a:pPr>
              <a:r>
                <a:rPr lang="en-US" sz="1400"/>
                <a:t>Israeli governments established settlements in WB &amp; Gaza:</a:t>
              </a:r>
            </a:p>
            <a:p>
              <a:pPr marL="342900" indent="-342900">
                <a:spcBef>
                  <a:spcPct val="50000"/>
                </a:spcBef>
                <a:buFontTx/>
                <a:buChar char="•"/>
              </a:pPr>
              <a:r>
                <a:rPr lang="en-US" sz="1400">
                  <a:solidFill>
                    <a:srgbClr val="993300"/>
                  </a:solidFill>
                </a:rPr>
                <a:t>Labor</a:t>
              </a:r>
              <a:r>
                <a:rPr lang="en-US" sz="1400"/>
                <a:t> Governments (2): Established 62 Settlement in WB and encouraged 183,000 settler to move to WB.</a:t>
              </a:r>
            </a:p>
            <a:p>
              <a:pPr marL="342900" indent="-342900">
                <a:spcBef>
                  <a:spcPct val="50000"/>
                </a:spcBef>
                <a:buFontTx/>
                <a:buChar char="•"/>
              </a:pPr>
              <a:r>
                <a:rPr lang="en-US" sz="1400">
                  <a:solidFill>
                    <a:srgbClr val="993300"/>
                  </a:solidFill>
                </a:rPr>
                <a:t>Likud</a:t>
              </a:r>
              <a:r>
                <a:rPr lang="en-US" sz="1400"/>
                <a:t> Governments (4):  Established 186 Settlement in WB and encouraged 228,000 settler to move to WB.</a:t>
              </a:r>
            </a:p>
            <a:p>
              <a:pPr marL="342900" indent="-342900">
                <a:spcBef>
                  <a:spcPct val="50000"/>
                </a:spcBef>
                <a:buFontTx/>
                <a:buChar char="•"/>
              </a:pPr>
              <a:r>
                <a:rPr lang="en-US" sz="1400"/>
                <a:t>One </a:t>
              </a:r>
              <a:r>
                <a:rPr lang="en-US" sz="1400">
                  <a:solidFill>
                    <a:srgbClr val="993300"/>
                  </a:solidFill>
                </a:rPr>
                <a:t>unity</a:t>
              </a:r>
              <a:r>
                <a:rPr lang="en-US" sz="1400"/>
                <a:t> government: Encouraged 78,000 settler to move to WB.</a:t>
              </a:r>
            </a:p>
          </p:txBody>
        </p:sp>
        <p:sp>
          <p:nvSpPr>
            <p:cNvPr id="27662" name="Text Box 6"/>
            <p:cNvSpPr txBox="1">
              <a:spLocks noChangeArrowheads="1"/>
            </p:cNvSpPr>
            <p:nvPr/>
          </p:nvSpPr>
          <p:spPr bwMode="auto">
            <a:xfrm>
              <a:off x="0" y="1776"/>
              <a:ext cx="3648" cy="1532"/>
            </a:xfrm>
            <a:prstGeom prst="rect">
              <a:avLst/>
            </a:prstGeom>
            <a:noFill/>
            <a:ln w="9525" algn="ctr">
              <a:noFill/>
              <a:miter lim="800000"/>
              <a:headEnd/>
              <a:tailEnd/>
            </a:ln>
          </p:spPr>
          <p:txBody>
            <a:bodyPr>
              <a:spAutoFit/>
            </a:bodyPr>
            <a:lstStyle/>
            <a:p>
              <a:pPr marL="342900" indent="-342900">
                <a:spcBef>
                  <a:spcPct val="50000"/>
                </a:spcBef>
              </a:pPr>
              <a:r>
                <a:rPr lang="en-US" sz="1400">
                  <a:solidFill>
                    <a:srgbClr val="993300"/>
                  </a:solidFill>
                </a:rPr>
                <a:t>55% of a total of 489,000 settler moved to WB after 1992</a:t>
              </a:r>
              <a:r>
                <a:rPr lang="en-US" sz="1400"/>
                <a:t>, while</a:t>
              </a:r>
            </a:p>
            <a:p>
              <a:pPr marL="342900" indent="-342900">
                <a:spcBef>
                  <a:spcPct val="50000"/>
                </a:spcBef>
              </a:pPr>
              <a:r>
                <a:rPr lang="en-US" sz="1400"/>
                <a:t>Settlements expansion was:</a:t>
              </a:r>
            </a:p>
            <a:p>
              <a:pPr marL="342900" indent="-342900">
                <a:spcBef>
                  <a:spcPct val="50000"/>
                </a:spcBef>
                <a:buFontTx/>
                <a:buChar char="•"/>
              </a:pPr>
              <a:r>
                <a:rPr lang="en-US" sz="1400"/>
                <a:t> Between 1991-1992: 9.1%</a:t>
              </a:r>
            </a:p>
            <a:p>
              <a:pPr marL="342900" indent="-342900">
                <a:spcBef>
                  <a:spcPct val="50000"/>
                </a:spcBef>
                <a:buFontTx/>
                <a:buChar char="•"/>
              </a:pPr>
              <a:r>
                <a:rPr lang="en-US" sz="1400"/>
                <a:t> Between 1993-1995: 3%</a:t>
              </a:r>
            </a:p>
            <a:p>
              <a:pPr marL="342900" indent="-342900">
                <a:spcBef>
                  <a:spcPct val="50000"/>
                </a:spcBef>
                <a:buFontTx/>
                <a:buChar char="•"/>
              </a:pPr>
              <a:r>
                <a:rPr lang="en-US" sz="1400"/>
                <a:t> Between 1996-1999: 9.9%</a:t>
              </a:r>
            </a:p>
            <a:p>
              <a:pPr marL="342900" indent="-342900">
                <a:spcBef>
                  <a:spcPct val="50000"/>
                </a:spcBef>
                <a:buFontTx/>
                <a:buChar char="•"/>
              </a:pPr>
              <a:r>
                <a:rPr lang="en-US" sz="1400"/>
                <a:t> Between 2000-2006: estimated 5%</a:t>
              </a:r>
            </a:p>
            <a:p>
              <a:pPr marL="342900" indent="-342900">
                <a:spcBef>
                  <a:spcPct val="50000"/>
                </a:spcBef>
                <a:buFontTx/>
                <a:buChar char="•"/>
              </a:pPr>
              <a:r>
                <a:rPr lang="en-US" sz="1400"/>
                <a:t>In 2008, constructions in settlements was 28% increased over the same period in 2007.</a:t>
              </a:r>
            </a:p>
          </p:txBody>
        </p:sp>
        <p:sp>
          <p:nvSpPr>
            <p:cNvPr id="27663" name="Text Box 7"/>
            <p:cNvSpPr txBox="1">
              <a:spLocks noChangeArrowheads="1"/>
            </p:cNvSpPr>
            <p:nvPr/>
          </p:nvSpPr>
          <p:spPr bwMode="auto">
            <a:xfrm>
              <a:off x="0" y="3456"/>
              <a:ext cx="3648" cy="460"/>
            </a:xfrm>
            <a:prstGeom prst="rect">
              <a:avLst/>
            </a:prstGeom>
            <a:noFill/>
            <a:ln w="9525" algn="ctr">
              <a:noFill/>
              <a:miter lim="800000"/>
              <a:headEnd/>
              <a:tailEnd/>
            </a:ln>
          </p:spPr>
          <p:txBody>
            <a:bodyPr>
              <a:spAutoFit/>
            </a:bodyPr>
            <a:lstStyle/>
            <a:p>
              <a:pPr marL="342900" indent="-342900">
                <a:spcBef>
                  <a:spcPct val="50000"/>
                </a:spcBef>
              </a:pPr>
              <a:r>
                <a:rPr lang="en-US" sz="1400"/>
                <a:t>Settlement Built-up areas colonized 3.3% of WB &amp; Settlers population is considered 12% only from the total population of West Bank BUT they dominate more than 40 percent of the West Bank. </a:t>
              </a:r>
            </a:p>
          </p:txBody>
        </p:sp>
      </p:grpSp>
      <p:grpSp>
        <p:nvGrpSpPr>
          <p:cNvPr id="3" name="Group 8"/>
          <p:cNvGrpSpPr>
            <a:grpSpLocks/>
          </p:cNvGrpSpPr>
          <p:nvPr/>
        </p:nvGrpSpPr>
        <p:grpSpPr bwMode="auto">
          <a:xfrm>
            <a:off x="0" y="0"/>
            <a:ext cx="9144000" cy="6858000"/>
            <a:chOff x="0" y="0"/>
            <a:chExt cx="5760" cy="4320"/>
          </a:xfrm>
        </p:grpSpPr>
        <p:pic>
          <p:nvPicPr>
            <p:cNvPr id="27656" name="Picture 9" descr="HTR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77" y="0"/>
              <a:ext cx="2083" cy="4320"/>
            </a:xfrm>
            <a:prstGeom prst="rect">
              <a:avLst/>
            </a:prstGeom>
            <a:noFill/>
            <a:ln w="9525">
              <a:noFill/>
              <a:miter lim="800000"/>
              <a:headEnd/>
              <a:tailEnd/>
            </a:ln>
          </p:spPr>
        </p:pic>
        <p:sp>
          <p:nvSpPr>
            <p:cNvPr id="27657" name="Rectangle 10"/>
            <p:cNvSpPr>
              <a:spLocks noChangeArrowheads="1"/>
            </p:cNvSpPr>
            <p:nvPr/>
          </p:nvSpPr>
          <p:spPr bwMode="auto">
            <a:xfrm>
              <a:off x="0" y="480"/>
              <a:ext cx="3648" cy="3840"/>
            </a:xfrm>
            <a:prstGeom prst="rect">
              <a:avLst/>
            </a:prstGeom>
            <a:solidFill>
              <a:schemeClr val="bg1"/>
            </a:solidFill>
            <a:ln w="9525">
              <a:noFill/>
              <a:miter lim="800000"/>
              <a:headEnd/>
              <a:tailEnd/>
            </a:ln>
          </p:spPr>
          <p:txBody>
            <a:bodyPr wrap="none" anchor="ctr"/>
            <a:lstStyle/>
            <a:p>
              <a:endParaRPr lang="en-US"/>
            </a:p>
          </p:txBody>
        </p:sp>
        <p:sp>
          <p:nvSpPr>
            <p:cNvPr id="27658" name="Text Box 11"/>
            <p:cNvSpPr txBox="1">
              <a:spLocks noChangeArrowheads="1"/>
            </p:cNvSpPr>
            <p:nvPr/>
          </p:nvSpPr>
          <p:spPr bwMode="auto">
            <a:xfrm>
              <a:off x="192" y="768"/>
              <a:ext cx="3120" cy="2830"/>
            </a:xfrm>
            <a:prstGeom prst="rect">
              <a:avLst/>
            </a:prstGeom>
            <a:noFill/>
            <a:ln w="9525">
              <a:noFill/>
              <a:miter lim="800000"/>
              <a:headEnd/>
              <a:tailEnd/>
            </a:ln>
          </p:spPr>
          <p:txBody>
            <a:bodyPr>
              <a:spAutoFit/>
            </a:bodyPr>
            <a:lstStyle/>
            <a:p>
              <a:pPr>
                <a:spcBef>
                  <a:spcPct val="50000"/>
                </a:spcBef>
                <a:buFontTx/>
                <a:buChar char="•"/>
              </a:pPr>
              <a:r>
                <a:rPr lang="en-US" sz="1600">
                  <a:latin typeface="Arial" pitchFamily="34" charset="0"/>
                </a:rPr>
                <a:t> There are 1,400 kilometers (875 miles) of paved roads in the West Bank alone. Israel control 1200 Km of them until today.</a:t>
              </a:r>
            </a:p>
            <a:p>
              <a:pPr>
                <a:spcBef>
                  <a:spcPct val="50000"/>
                </a:spcBef>
                <a:buFontTx/>
                <a:buChar char="•"/>
              </a:pPr>
              <a:r>
                <a:rPr lang="en-US" sz="1600">
                  <a:latin typeface="Arial" pitchFamily="34" charset="0"/>
                </a:rPr>
                <a:t> In August of 2008 there were 794 kilometers of by-pass roads in the West Bank and unclear number of planned kilometers of road Israel is still planning to build. </a:t>
              </a:r>
            </a:p>
            <a:p>
              <a:pPr>
                <a:spcBef>
                  <a:spcPct val="50000"/>
                </a:spcBef>
                <a:buFontTx/>
                <a:buChar char="•"/>
              </a:pPr>
              <a:r>
                <a:rPr lang="en-US" sz="1600">
                  <a:latin typeface="Arial" pitchFamily="34" charset="0"/>
                </a:rPr>
                <a:t> All bypass roads have a 50–75m buffer zone on each side, where no construction is allowed. </a:t>
              </a:r>
            </a:p>
            <a:p>
              <a:pPr>
                <a:spcBef>
                  <a:spcPct val="50000"/>
                </a:spcBef>
                <a:buFontTx/>
                <a:buChar char="•"/>
              </a:pPr>
              <a:r>
                <a:rPr lang="en-US" sz="1600">
                  <a:latin typeface="Arial" pitchFamily="34" charset="0"/>
                </a:rPr>
                <a:t> The cost of paving a kilometer of road is NIS 15-25 million, so it is possible to estimate the Israeli investment in </a:t>
              </a:r>
              <a:r>
                <a:rPr lang="en-US" sz="1600" b="1">
                  <a:latin typeface="Arial" pitchFamily="34" charset="0"/>
                </a:rPr>
                <a:t>West</a:t>
              </a:r>
              <a:r>
                <a:rPr lang="en-US" sz="1600">
                  <a:latin typeface="Arial" pitchFamily="34" charset="0"/>
                </a:rPr>
                <a:t> </a:t>
              </a:r>
              <a:r>
                <a:rPr lang="en-US" sz="1600" b="1">
                  <a:latin typeface="Arial" pitchFamily="34" charset="0"/>
                </a:rPr>
                <a:t>Bank</a:t>
              </a:r>
              <a:r>
                <a:rPr lang="en-US" sz="1600">
                  <a:latin typeface="Arial" pitchFamily="34" charset="0"/>
                </a:rPr>
                <a:t> bypass </a:t>
              </a:r>
              <a:r>
                <a:rPr lang="en-US" sz="1600" b="1">
                  <a:latin typeface="Arial" pitchFamily="34" charset="0"/>
                </a:rPr>
                <a:t>roads</a:t>
              </a:r>
              <a:r>
                <a:rPr lang="en-US" sz="1600">
                  <a:latin typeface="Arial" pitchFamily="34" charset="0"/>
                </a:rPr>
                <a:t> over the years, including their maintenance by NIS 10 billion (2 billion USD). </a:t>
              </a:r>
            </a:p>
            <a:p>
              <a:pPr>
                <a:spcBef>
                  <a:spcPct val="50000"/>
                </a:spcBef>
                <a:buFontTx/>
                <a:buChar char="•"/>
              </a:pPr>
              <a:r>
                <a:rPr lang="en-US" sz="1600">
                  <a:latin typeface="Arial" pitchFamily="34" charset="0"/>
                </a:rPr>
                <a:t> These roads confiscated around 1.54% of total West Bank lands.</a:t>
              </a:r>
            </a:p>
          </p:txBody>
        </p:sp>
      </p:grpSp>
      <p:grpSp>
        <p:nvGrpSpPr>
          <p:cNvPr id="4" name="Group 12"/>
          <p:cNvGrpSpPr>
            <a:grpSpLocks/>
          </p:cNvGrpSpPr>
          <p:nvPr/>
        </p:nvGrpSpPr>
        <p:grpSpPr bwMode="auto">
          <a:xfrm>
            <a:off x="0" y="0"/>
            <a:ext cx="9144000" cy="6858000"/>
            <a:chOff x="0" y="0"/>
            <a:chExt cx="5760" cy="4320"/>
          </a:xfrm>
        </p:grpSpPr>
        <p:pic>
          <p:nvPicPr>
            <p:cNvPr id="27653" name="Picture 13" descr="Hwalline"/>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677" y="0"/>
              <a:ext cx="2083" cy="4320"/>
            </a:xfrm>
            <a:prstGeom prst="rect">
              <a:avLst/>
            </a:prstGeom>
            <a:noFill/>
            <a:ln w="9525">
              <a:noFill/>
              <a:miter lim="800000"/>
              <a:headEnd/>
              <a:tailEnd/>
            </a:ln>
          </p:spPr>
        </p:pic>
        <p:sp>
          <p:nvSpPr>
            <p:cNvPr id="27654" name="Rectangle 14"/>
            <p:cNvSpPr>
              <a:spLocks noChangeArrowheads="1"/>
            </p:cNvSpPr>
            <p:nvPr/>
          </p:nvSpPr>
          <p:spPr bwMode="auto">
            <a:xfrm>
              <a:off x="0" y="528"/>
              <a:ext cx="3648" cy="3792"/>
            </a:xfrm>
            <a:prstGeom prst="rect">
              <a:avLst/>
            </a:prstGeom>
            <a:solidFill>
              <a:schemeClr val="bg1"/>
            </a:solidFill>
            <a:ln w="9525">
              <a:noFill/>
              <a:miter lim="800000"/>
              <a:headEnd/>
              <a:tailEnd/>
            </a:ln>
          </p:spPr>
          <p:txBody>
            <a:bodyPr wrap="none" anchor="ctr"/>
            <a:lstStyle/>
            <a:p>
              <a:endParaRPr lang="en-US"/>
            </a:p>
          </p:txBody>
        </p:sp>
        <p:sp>
          <p:nvSpPr>
            <p:cNvPr id="27655" name="Text Box 15"/>
            <p:cNvSpPr txBox="1">
              <a:spLocks noChangeArrowheads="1"/>
            </p:cNvSpPr>
            <p:nvPr/>
          </p:nvSpPr>
          <p:spPr bwMode="auto">
            <a:xfrm>
              <a:off x="144" y="720"/>
              <a:ext cx="3312" cy="3138"/>
            </a:xfrm>
            <a:prstGeom prst="rect">
              <a:avLst/>
            </a:prstGeom>
            <a:noFill/>
            <a:ln w="9525">
              <a:noFill/>
              <a:miter lim="800000"/>
              <a:headEnd/>
              <a:tailEnd/>
            </a:ln>
          </p:spPr>
          <p:txBody>
            <a:bodyPr>
              <a:spAutoFit/>
            </a:bodyPr>
            <a:lstStyle/>
            <a:p>
              <a:pPr>
                <a:spcBef>
                  <a:spcPct val="50000"/>
                </a:spcBef>
                <a:buFontTx/>
                <a:buChar char="•"/>
              </a:pPr>
              <a:r>
                <a:rPr lang="en-US" sz="1600">
                  <a:latin typeface="Arial" pitchFamily="34" charset="0"/>
                </a:rPr>
                <a:t> The 810 KM of the Apartheid Wall is the single largest infrastructure project in Israel. The total cost of the project has been estimated at approximately NIS 13 billion (US$ 3.3 billion).</a:t>
              </a:r>
            </a:p>
            <a:p>
              <a:pPr>
                <a:spcBef>
                  <a:spcPct val="50000"/>
                </a:spcBef>
                <a:buFontTx/>
                <a:buChar char="•"/>
              </a:pPr>
              <a:r>
                <a:rPr lang="en-US" sz="1600">
                  <a:latin typeface="Arial" pitchFamily="34" charset="0"/>
                </a:rPr>
                <a:t> The Wall construction involved (as of January 2007) 700 different subcontractors: around 60 planning offices, 53 major construction firms, 5 wire-fence firms, 11 civilian security firms and about 34 producers of surveillance and communications.</a:t>
              </a:r>
            </a:p>
            <a:p>
              <a:pPr>
                <a:spcBef>
                  <a:spcPct val="50000"/>
                </a:spcBef>
                <a:buFontTx/>
                <a:buChar char="•"/>
              </a:pPr>
              <a:r>
                <a:rPr lang="en-US" sz="1600">
                  <a:latin typeface="Arial" pitchFamily="34" charset="0"/>
                </a:rPr>
                <a:t> In 2005, the Israeli Army announced that they needed to install USD 400 million worth of hi-tech to secure the Apartheid Wall &amp; checkpoints.</a:t>
              </a:r>
            </a:p>
            <a:p>
              <a:pPr>
                <a:spcBef>
                  <a:spcPct val="50000"/>
                </a:spcBef>
                <a:buFontTx/>
                <a:buChar char="•"/>
              </a:pPr>
              <a:r>
                <a:rPr lang="en-US" sz="1600">
                  <a:latin typeface="Arial" pitchFamily="34" charset="0"/>
                </a:rPr>
                <a:t> The Apartheid Wall confiscates 12% of total WB land, including Jerusalem. Military zones continue to control 30% of the WB.</a:t>
              </a:r>
            </a:p>
            <a:p>
              <a:pPr>
                <a:spcBef>
                  <a:spcPct val="50000"/>
                </a:spcBef>
                <a:buFontTx/>
                <a:buChar char="•"/>
              </a:pPr>
              <a:r>
                <a:rPr lang="en-US" sz="1600">
                  <a:latin typeface="Arial" pitchFamily="34" charset="0"/>
                </a:rPr>
                <a:t> 82% of the water resources will remain under Israeli control, forcing Palestinians to re-buy their own confiscated water. </a:t>
              </a:r>
            </a:p>
          </p:txBody>
        </p:sp>
      </p:grpSp>
      <p:sp>
        <p:nvSpPr>
          <p:cNvPr id="27652" name="Text Box 16"/>
          <p:cNvSpPr txBox="1">
            <a:spLocks noChangeArrowheads="1"/>
          </p:cNvSpPr>
          <p:nvPr/>
        </p:nvSpPr>
        <p:spPr bwMode="auto">
          <a:xfrm>
            <a:off x="0" y="152400"/>
            <a:ext cx="5791200" cy="457200"/>
          </a:xfrm>
          <a:prstGeom prst="rect">
            <a:avLst/>
          </a:prstGeom>
          <a:noFill/>
          <a:ln w="9525">
            <a:noFill/>
            <a:miter lim="800000"/>
            <a:headEnd/>
            <a:tailEnd/>
          </a:ln>
        </p:spPr>
        <p:txBody>
          <a:bodyPr>
            <a:spAutoFit/>
          </a:bodyPr>
          <a:lstStyle/>
          <a:p>
            <a:pPr algn="ctr">
              <a:spcBef>
                <a:spcPct val="50000"/>
              </a:spcBef>
            </a:pPr>
            <a:r>
              <a:rPr lang="en-US"/>
              <a:t>West Bank Post- 1967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campaign-main-ppt2"/>
          <p:cNvPicPr>
            <a:picLocks noChangeAspect="1" noChangeArrowheads="1"/>
          </p:cNvPicPr>
          <p:nvPr/>
        </p:nvPicPr>
        <p:blipFill>
          <a:blip r:embed="rId3"/>
          <a:srcRect/>
          <a:stretch>
            <a:fillRect/>
          </a:stretch>
        </p:blipFill>
        <p:spPr bwMode="auto">
          <a:xfrm>
            <a:off x="5848350" y="0"/>
            <a:ext cx="3295650" cy="6858000"/>
          </a:xfrm>
          <a:prstGeom prst="rect">
            <a:avLst/>
          </a:prstGeom>
          <a:noFill/>
          <a:ln w="9525">
            <a:noFill/>
            <a:miter lim="800000"/>
            <a:headEnd/>
            <a:tailEnd/>
          </a:ln>
        </p:spPr>
      </p:pic>
      <p:sp>
        <p:nvSpPr>
          <p:cNvPr id="29698" name="Text Box 3"/>
          <p:cNvSpPr txBox="1">
            <a:spLocks noChangeArrowheads="1"/>
          </p:cNvSpPr>
          <p:nvPr/>
        </p:nvSpPr>
        <p:spPr bwMode="auto">
          <a:xfrm>
            <a:off x="228600" y="1143000"/>
            <a:ext cx="5181600" cy="5588000"/>
          </a:xfrm>
          <a:prstGeom prst="rect">
            <a:avLst/>
          </a:prstGeom>
          <a:noFill/>
          <a:ln w="9525">
            <a:noFill/>
            <a:miter lim="800000"/>
            <a:headEnd/>
            <a:tailEnd/>
          </a:ln>
        </p:spPr>
        <p:txBody>
          <a:bodyPr>
            <a:spAutoFit/>
          </a:bodyPr>
          <a:lstStyle/>
          <a:p>
            <a:pPr marL="342900" indent="-342900">
              <a:spcBef>
                <a:spcPct val="50000"/>
              </a:spcBef>
              <a:buFontTx/>
              <a:buAutoNum type="arabicPeriod"/>
            </a:pPr>
            <a:r>
              <a:rPr lang="en-US" sz="1800">
                <a:latin typeface="Arial" pitchFamily="34" charset="0"/>
              </a:rPr>
              <a:t>The Apartheid Wall, settlements, military zones and bypass roads confiscate around 46% of the West Bank total land.</a:t>
            </a:r>
          </a:p>
          <a:p>
            <a:pPr marL="342900" indent="-342900">
              <a:spcBef>
                <a:spcPct val="50000"/>
              </a:spcBef>
              <a:buFontTx/>
              <a:buAutoNum type="arabicPeriod"/>
            </a:pPr>
            <a:r>
              <a:rPr lang="en-US" sz="1800">
                <a:latin typeface="Arial" pitchFamily="34" charset="0"/>
              </a:rPr>
              <a:t>They will confiscate the water resources, destroy the agricultural industry, cut the WB from the rest of the world, forbid Palestinians from investing in the Dead Sea and devastate the touristic industry.</a:t>
            </a:r>
          </a:p>
          <a:p>
            <a:pPr marL="342900" indent="-342900">
              <a:spcBef>
                <a:spcPct val="50000"/>
              </a:spcBef>
              <a:buFontTx/>
              <a:buAutoNum type="arabicPeriod"/>
            </a:pPr>
            <a:r>
              <a:rPr lang="en-US" sz="1800">
                <a:latin typeface="Arial" pitchFamily="34" charset="0"/>
              </a:rPr>
              <a:t>They will cut the West Bank into around 22 isolated ghettos. This is in addition to Gaza, which is already cut off and isolated from the West Bank.</a:t>
            </a:r>
          </a:p>
          <a:p>
            <a:pPr marL="342900" indent="-342900">
              <a:spcBef>
                <a:spcPct val="50000"/>
              </a:spcBef>
              <a:buFontTx/>
              <a:buAutoNum type="arabicPeriod"/>
            </a:pPr>
            <a:r>
              <a:rPr lang="en-US" sz="1800">
                <a:latin typeface="Arial" pitchFamily="34" charset="0"/>
              </a:rPr>
              <a:t>Isolating the Palestinian political capital, Jerusalem. </a:t>
            </a:r>
          </a:p>
          <a:p>
            <a:pPr marL="342900" indent="-342900">
              <a:spcBef>
                <a:spcPct val="50000"/>
              </a:spcBef>
              <a:buFontTx/>
              <a:buAutoNum type="arabicPeriod"/>
            </a:pPr>
            <a:r>
              <a:rPr lang="en-US" sz="1800">
                <a:latin typeface="Arial" pitchFamily="34" charset="0"/>
              </a:rPr>
              <a:t>810 Km of walls, 531 obstacles (road blocks, flying checkpoints, etc.) will allow only a restricted continuity through 44 tunnels and 34 checkpoints.</a:t>
            </a:r>
          </a:p>
        </p:txBody>
      </p:sp>
      <p:sp>
        <p:nvSpPr>
          <p:cNvPr id="29699" name="Text Box 4"/>
          <p:cNvSpPr txBox="1">
            <a:spLocks noChangeArrowheads="1"/>
          </p:cNvSpPr>
          <p:nvPr/>
        </p:nvSpPr>
        <p:spPr bwMode="auto">
          <a:xfrm>
            <a:off x="0" y="304800"/>
            <a:ext cx="5791200" cy="457200"/>
          </a:xfrm>
          <a:prstGeom prst="rect">
            <a:avLst/>
          </a:prstGeom>
          <a:noFill/>
          <a:ln w="9525">
            <a:noFill/>
            <a:miter lim="800000"/>
            <a:headEnd/>
            <a:tailEnd/>
          </a:ln>
        </p:spPr>
        <p:txBody>
          <a:bodyPr>
            <a:spAutoFit/>
          </a:bodyPr>
          <a:lstStyle/>
          <a:p>
            <a:pPr algn="ctr">
              <a:spcBef>
                <a:spcPct val="50000"/>
              </a:spcBef>
            </a:pPr>
            <a:r>
              <a:rPr lang="en-US"/>
              <a:t>The de-development plan in the WB</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304800" y="2970213"/>
          <a:ext cx="4648200" cy="3709987"/>
        </p:xfrm>
        <a:graphic>
          <a:graphicData uri="http://schemas.openxmlformats.org/presentationml/2006/ole">
            <p:oleObj spid="_x0000_s1026" name="Photo Editor Photo" r:id="rId4" imgW="3629532" imgH="2895238" progId="">
              <p:embed/>
            </p:oleObj>
          </a:graphicData>
        </a:graphic>
      </p:graphicFrame>
      <p:graphicFrame>
        <p:nvGraphicFramePr>
          <p:cNvPr id="1027" name="Object 4"/>
          <p:cNvGraphicFramePr>
            <a:graphicFrameLocks noChangeAspect="1"/>
          </p:cNvGraphicFramePr>
          <p:nvPr/>
        </p:nvGraphicFramePr>
        <p:xfrm>
          <a:off x="3990975" y="1266825"/>
          <a:ext cx="962025" cy="790575"/>
        </p:xfrm>
        <a:graphic>
          <a:graphicData uri="http://schemas.openxmlformats.org/presentationml/2006/ole">
            <p:oleObj spid="_x0000_s1027" name="Photo Editor Photo" r:id="rId5" imgW="961905" imgH="790476" progId="">
              <p:embed/>
            </p:oleObj>
          </a:graphicData>
        </a:graphic>
      </p:graphicFrame>
      <p:graphicFrame>
        <p:nvGraphicFramePr>
          <p:cNvPr id="1028" name="Object 5"/>
          <p:cNvGraphicFramePr>
            <a:graphicFrameLocks noChangeAspect="1"/>
          </p:cNvGraphicFramePr>
          <p:nvPr/>
        </p:nvGraphicFramePr>
        <p:xfrm>
          <a:off x="4410075" y="2295525"/>
          <a:ext cx="542925" cy="447675"/>
        </p:xfrm>
        <a:graphic>
          <a:graphicData uri="http://schemas.openxmlformats.org/presentationml/2006/ole">
            <p:oleObj spid="_x0000_s1028" name="Photo Editor Photo" r:id="rId6" imgW="542857" imgH="447856" progId="">
              <p:embed/>
            </p:oleObj>
          </a:graphicData>
        </a:graphic>
      </p:graphicFrame>
      <p:sp>
        <p:nvSpPr>
          <p:cNvPr id="1030" name="Text Box 6"/>
          <p:cNvSpPr txBox="1">
            <a:spLocks noChangeArrowheads="1"/>
          </p:cNvSpPr>
          <p:nvPr/>
        </p:nvSpPr>
        <p:spPr bwMode="auto">
          <a:xfrm>
            <a:off x="212725" y="1636713"/>
            <a:ext cx="184150" cy="366712"/>
          </a:xfrm>
          <a:prstGeom prst="rect">
            <a:avLst/>
          </a:prstGeom>
          <a:noFill/>
          <a:ln w="9525">
            <a:noFill/>
            <a:miter lim="800000"/>
            <a:headEnd/>
            <a:tailEnd/>
          </a:ln>
        </p:spPr>
        <p:txBody>
          <a:bodyPr wrap="none">
            <a:spAutoFit/>
          </a:bodyPr>
          <a:lstStyle/>
          <a:p>
            <a:endParaRPr lang="en-US" sz="1800">
              <a:latin typeface="Arial" pitchFamily="34" charset="0"/>
            </a:endParaRPr>
          </a:p>
        </p:txBody>
      </p:sp>
      <p:sp>
        <p:nvSpPr>
          <p:cNvPr id="1031" name="Text Box 7"/>
          <p:cNvSpPr txBox="1">
            <a:spLocks noChangeArrowheads="1"/>
          </p:cNvSpPr>
          <p:nvPr/>
        </p:nvSpPr>
        <p:spPr bwMode="auto">
          <a:xfrm>
            <a:off x="304800" y="1219200"/>
            <a:ext cx="4114800" cy="762000"/>
          </a:xfrm>
          <a:prstGeom prst="rect">
            <a:avLst/>
          </a:prstGeom>
          <a:noFill/>
          <a:ln w="9525">
            <a:noFill/>
            <a:miter lim="800000"/>
            <a:headEnd/>
            <a:tailEnd/>
          </a:ln>
        </p:spPr>
        <p:txBody>
          <a:bodyPr>
            <a:spAutoFit/>
          </a:bodyPr>
          <a:lstStyle/>
          <a:p>
            <a:r>
              <a:rPr lang="en-GB" sz="2200">
                <a:latin typeface="Arial" pitchFamily="34" charset="0"/>
              </a:rPr>
              <a:t>Projected scope of Israeli disengagement</a:t>
            </a:r>
            <a:endParaRPr lang="en-US" sz="2200">
              <a:latin typeface="Arial" pitchFamily="34" charset="0"/>
            </a:endParaRPr>
          </a:p>
        </p:txBody>
      </p:sp>
      <p:sp>
        <p:nvSpPr>
          <p:cNvPr id="1032" name="Text Box 8"/>
          <p:cNvSpPr txBox="1">
            <a:spLocks noChangeArrowheads="1"/>
          </p:cNvSpPr>
          <p:nvPr/>
        </p:nvSpPr>
        <p:spPr bwMode="auto">
          <a:xfrm>
            <a:off x="288925" y="2133600"/>
            <a:ext cx="3673475" cy="762000"/>
          </a:xfrm>
          <a:prstGeom prst="rect">
            <a:avLst/>
          </a:prstGeom>
          <a:noFill/>
          <a:ln w="9525">
            <a:noFill/>
            <a:miter lim="800000"/>
            <a:headEnd/>
            <a:tailEnd/>
          </a:ln>
        </p:spPr>
        <p:txBody>
          <a:bodyPr>
            <a:spAutoFit/>
          </a:bodyPr>
          <a:lstStyle/>
          <a:p>
            <a:r>
              <a:rPr lang="en-GB" sz="2200">
                <a:latin typeface="Arial" pitchFamily="34" charset="0"/>
              </a:rPr>
              <a:t>Tunnels / alternative Palestinian thoroughfares</a:t>
            </a:r>
            <a:endParaRPr lang="en-US" sz="2200">
              <a:latin typeface="Arial" pitchFamily="34" charset="0"/>
            </a:endParaRPr>
          </a:p>
        </p:txBody>
      </p:sp>
      <p:grpSp>
        <p:nvGrpSpPr>
          <p:cNvPr id="1033" name="Group 9"/>
          <p:cNvGrpSpPr>
            <a:grpSpLocks/>
          </p:cNvGrpSpPr>
          <p:nvPr/>
        </p:nvGrpSpPr>
        <p:grpSpPr bwMode="auto">
          <a:xfrm>
            <a:off x="-12700" y="0"/>
            <a:ext cx="9156700" cy="1066800"/>
            <a:chOff x="-8" y="0"/>
            <a:chExt cx="5768" cy="672"/>
          </a:xfrm>
        </p:grpSpPr>
        <p:pic>
          <p:nvPicPr>
            <p:cNvPr id="1035" name="Picture 10" descr="bardala water reservoir520"/>
            <p:cNvPicPr>
              <a:picLocks noChangeAspect="1" noChangeArrowheads="1"/>
            </p:cNvPicPr>
            <p:nvPr/>
          </p:nvPicPr>
          <p:blipFill>
            <a:blip r:embed="rId7"/>
            <a:srcRect t="81670" r="21474"/>
            <a:stretch>
              <a:fillRect/>
            </a:stretch>
          </p:blipFill>
          <p:spPr bwMode="auto">
            <a:xfrm>
              <a:off x="0" y="0"/>
              <a:ext cx="5760" cy="672"/>
            </a:xfrm>
            <a:prstGeom prst="rect">
              <a:avLst/>
            </a:prstGeom>
            <a:noFill/>
            <a:ln w="9525">
              <a:noFill/>
              <a:miter lim="800000"/>
              <a:headEnd/>
              <a:tailEnd/>
            </a:ln>
          </p:spPr>
        </p:pic>
        <p:sp>
          <p:nvSpPr>
            <p:cNvPr id="1036" name="Rectangle 11"/>
            <p:cNvSpPr>
              <a:spLocks noChangeArrowheads="1"/>
            </p:cNvSpPr>
            <p:nvPr/>
          </p:nvSpPr>
          <p:spPr bwMode="auto">
            <a:xfrm>
              <a:off x="-8" y="0"/>
              <a:ext cx="5768" cy="672"/>
            </a:xfrm>
            <a:prstGeom prst="rect">
              <a:avLst/>
            </a:prstGeom>
            <a:solidFill>
              <a:srgbClr val="008080">
                <a:alpha val="50195"/>
              </a:srgbClr>
            </a:solidFill>
            <a:ln w="9525">
              <a:solidFill>
                <a:schemeClr val="tx1"/>
              </a:solidFill>
              <a:miter lim="800000"/>
              <a:headEnd/>
              <a:tailEnd/>
            </a:ln>
          </p:spPr>
          <p:txBody>
            <a:bodyPr wrap="none" anchor="ctr"/>
            <a:lstStyle/>
            <a:p>
              <a:pPr algn="ctr"/>
              <a:endParaRPr lang="en-US" sz="1800">
                <a:latin typeface="Arial" pitchFamily="34" charset="0"/>
              </a:endParaRPr>
            </a:p>
          </p:txBody>
        </p:sp>
      </p:grpSp>
      <p:sp>
        <p:nvSpPr>
          <p:cNvPr id="1034" name="Text Box 12"/>
          <p:cNvSpPr txBox="1">
            <a:spLocks noChangeArrowheads="1"/>
          </p:cNvSpPr>
          <p:nvPr/>
        </p:nvSpPr>
        <p:spPr bwMode="auto">
          <a:xfrm>
            <a:off x="152400" y="104775"/>
            <a:ext cx="5257800" cy="885825"/>
          </a:xfrm>
          <a:prstGeom prst="rect">
            <a:avLst/>
          </a:prstGeom>
          <a:noFill/>
          <a:ln w="9525">
            <a:noFill/>
            <a:miter lim="800000"/>
            <a:headEnd/>
            <a:tailEnd/>
          </a:ln>
        </p:spPr>
        <p:txBody>
          <a:bodyPr>
            <a:spAutoFit/>
          </a:bodyPr>
          <a:lstStyle/>
          <a:p>
            <a:r>
              <a:rPr lang="en-GB" sz="2600">
                <a:solidFill>
                  <a:schemeClr val="bg1"/>
                </a:solidFill>
                <a:latin typeface="Arial" pitchFamily="34" charset="0"/>
              </a:rPr>
              <a:t>The apartheid roads network carves across the West Bank</a:t>
            </a:r>
            <a:endParaRPr lang="en-US" sz="2600">
              <a:solidFill>
                <a:schemeClr val="bg1"/>
              </a:solidFill>
              <a:latin typeface="Arial" pitchFamily="34" charset="0"/>
            </a:endParaRPr>
          </a:p>
        </p:txBody>
      </p:sp>
      <p:graphicFrame>
        <p:nvGraphicFramePr>
          <p:cNvPr id="1029" name="Object 3"/>
          <p:cNvGraphicFramePr>
            <a:graphicFrameLocks noChangeAspect="1"/>
          </p:cNvGraphicFramePr>
          <p:nvPr/>
        </p:nvGraphicFramePr>
        <p:xfrm>
          <a:off x="5838825" y="0"/>
          <a:ext cx="3305175" cy="6858000"/>
        </p:xfrm>
        <a:graphic>
          <a:graphicData uri="http://schemas.openxmlformats.org/presentationml/2006/ole">
            <p:oleObj spid="_x0000_s1029" name="Photo Editor Photo" r:id="rId8" imgW="3820058" imgH="7923810" progId="">
              <p:embed/>
            </p:oleObj>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2604</TotalTime>
  <Words>2335</Words>
  <Application>Microsoft Office PowerPoint</Application>
  <PresentationFormat>On-screen Show (4:3)</PresentationFormat>
  <Paragraphs>204</Paragraphs>
  <Slides>37</Slides>
  <Notes>33</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2" baseType="lpstr">
      <vt:lpstr>MS Mincho</vt:lpstr>
      <vt:lpstr>Arial</vt:lpstr>
      <vt:lpstr>Arial Black</vt:lpstr>
      <vt:lpstr>Default Design</vt:lpstr>
      <vt:lpstr>Photo Editor Photo</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Family-Based Business </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MS Client</dc:creator>
  <cp:lastModifiedBy>Adel</cp:lastModifiedBy>
  <cp:revision>99</cp:revision>
  <dcterms:created xsi:type="dcterms:W3CDTF">2005-07-28T07:32:32Z</dcterms:created>
  <dcterms:modified xsi:type="dcterms:W3CDTF">2010-10-13T11:27:03Z</dcterms:modified>
</cp:coreProperties>
</file>